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256" r:id="rId2"/>
    <p:sldId id="308" r:id="rId3"/>
    <p:sldId id="376" r:id="rId4"/>
    <p:sldId id="383" r:id="rId5"/>
    <p:sldId id="384" r:id="rId6"/>
    <p:sldId id="385" r:id="rId7"/>
    <p:sldId id="367" r:id="rId8"/>
    <p:sldId id="362" r:id="rId9"/>
    <p:sldId id="315" r:id="rId10"/>
    <p:sldId id="313" r:id="rId11"/>
    <p:sldId id="314" r:id="rId12"/>
    <p:sldId id="316" r:id="rId13"/>
    <p:sldId id="317" r:id="rId14"/>
    <p:sldId id="318" r:id="rId15"/>
    <p:sldId id="319" r:id="rId16"/>
    <p:sldId id="321" r:id="rId17"/>
    <p:sldId id="320" r:id="rId18"/>
    <p:sldId id="322" r:id="rId19"/>
    <p:sldId id="324" r:id="rId20"/>
    <p:sldId id="325" r:id="rId21"/>
    <p:sldId id="354" r:id="rId22"/>
    <p:sldId id="355" r:id="rId23"/>
    <p:sldId id="356" r:id="rId24"/>
    <p:sldId id="326" r:id="rId25"/>
    <p:sldId id="327" r:id="rId26"/>
    <p:sldId id="328" r:id="rId27"/>
    <p:sldId id="329" r:id="rId28"/>
    <p:sldId id="368" r:id="rId29"/>
    <p:sldId id="332" r:id="rId30"/>
    <p:sldId id="352" r:id="rId31"/>
    <p:sldId id="333" r:id="rId32"/>
    <p:sldId id="353" r:id="rId33"/>
    <p:sldId id="334" r:id="rId34"/>
    <p:sldId id="335" r:id="rId35"/>
    <p:sldId id="371" r:id="rId36"/>
    <p:sldId id="336" r:id="rId37"/>
    <p:sldId id="337" r:id="rId38"/>
    <p:sldId id="370" r:id="rId39"/>
    <p:sldId id="338" r:id="rId40"/>
    <p:sldId id="373" r:id="rId41"/>
    <p:sldId id="372" r:id="rId42"/>
    <p:sldId id="375" r:id="rId43"/>
    <p:sldId id="374" r:id="rId44"/>
    <p:sldId id="341" r:id="rId45"/>
    <p:sldId id="377" r:id="rId46"/>
    <p:sldId id="342" r:id="rId47"/>
    <p:sldId id="378" r:id="rId48"/>
    <p:sldId id="379" r:id="rId49"/>
    <p:sldId id="343" r:id="rId50"/>
    <p:sldId id="382" r:id="rId51"/>
    <p:sldId id="381" r:id="rId52"/>
    <p:sldId id="344" r:id="rId53"/>
    <p:sldId id="359" r:id="rId54"/>
    <p:sldId id="386"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ug Nichols" initials="DN" lastIdx="2" clrIdx="0">
    <p:extLst>
      <p:ext uri="{19B8F6BF-5375-455C-9EA6-DF929625EA0E}">
        <p15:presenceInfo xmlns:p15="http://schemas.microsoft.com/office/powerpoint/2012/main" userId="24881933ad2e04c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F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949" autoAdjust="0"/>
    <p:restoredTop sz="92397" autoAdjust="0"/>
  </p:normalViewPr>
  <p:slideViewPr>
    <p:cSldViewPr snapToGrid="0">
      <p:cViewPr varScale="1">
        <p:scale>
          <a:sx n="96" d="100"/>
          <a:sy n="96" d="100"/>
        </p:scale>
        <p:origin x="1176"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https://teatercrocker-my.sharepoint.com/personal/phil_teatercrocker_com/Documents/_TC%20Shared/_Clients/379%20Wenatchee%20Planning/FA%20Reviews/Completed%20Forms/capacity%20calc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teatercrocker-my.sharepoint.com/personal/phil_teatercrocker_com/Documents/_TC%20Shared/_Clients/379%20Wenatchee%20Planning/FA%20Reviews/Completed%20Forms/capacity%20calc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teatercrocker-my.sharepoint.com/personal/phil_teatercrocker_com/Documents/_TC%20Shared/_Clients/379%20Wenatchee%20Planning/FA%20Reviews/Completed%20Forms/capacity%20calc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graphs!$B$5</c:f>
              <c:strCache>
                <c:ptCount val="1"/>
                <c:pt idx="0">
                  <c:v>Projected Enrollment (Middle/Best)</c:v>
                </c:pt>
              </c:strCache>
            </c:strRef>
          </c:tx>
          <c:spPr>
            <a:ln w="28575" cap="rnd">
              <a:solidFill>
                <a:schemeClr val="accent1"/>
              </a:solidFill>
              <a:round/>
            </a:ln>
            <a:effectLst/>
          </c:spPr>
          <c:marker>
            <c:symbol val="none"/>
          </c:marker>
          <c:cat>
            <c:strRef>
              <c:f>graphs!$C$4:$H$4</c:f>
              <c:strCache>
                <c:ptCount val="6"/>
                <c:pt idx="0">
                  <c:v>24-25</c:v>
                </c:pt>
                <c:pt idx="1">
                  <c:v>25-26</c:v>
                </c:pt>
                <c:pt idx="2">
                  <c:v>26-27</c:v>
                </c:pt>
                <c:pt idx="3">
                  <c:v>27-28</c:v>
                </c:pt>
                <c:pt idx="4">
                  <c:v>28-29</c:v>
                </c:pt>
                <c:pt idx="5">
                  <c:v>29-30</c:v>
                </c:pt>
              </c:strCache>
            </c:strRef>
          </c:cat>
          <c:val>
            <c:numRef>
              <c:f>graphs!$C$5:$H$5</c:f>
              <c:numCache>
                <c:formatCode>0</c:formatCode>
                <c:ptCount val="6"/>
                <c:pt idx="0">
                  <c:v>2953</c:v>
                </c:pt>
                <c:pt idx="1">
                  <c:v>2900</c:v>
                </c:pt>
                <c:pt idx="2">
                  <c:v>2861</c:v>
                </c:pt>
                <c:pt idx="3">
                  <c:v>2790</c:v>
                </c:pt>
                <c:pt idx="4">
                  <c:v>2735</c:v>
                </c:pt>
                <c:pt idx="5">
                  <c:v>2694</c:v>
                </c:pt>
              </c:numCache>
            </c:numRef>
          </c:val>
          <c:smooth val="0"/>
          <c:extLst>
            <c:ext xmlns:c16="http://schemas.microsoft.com/office/drawing/2014/chart" uri="{C3380CC4-5D6E-409C-BE32-E72D297353CC}">
              <c16:uniqueId val="{00000000-884B-2843-8EC8-8B1CB6F38241}"/>
            </c:ext>
          </c:extLst>
        </c:ser>
        <c:ser>
          <c:idx val="1"/>
          <c:order val="1"/>
          <c:tx>
            <c:strRef>
              <c:f>graphs!$B$6</c:f>
              <c:strCache>
                <c:ptCount val="1"/>
                <c:pt idx="0">
                  <c:v>K-5 Capacity</c:v>
                </c:pt>
              </c:strCache>
            </c:strRef>
          </c:tx>
          <c:spPr>
            <a:ln w="28575" cap="rnd">
              <a:solidFill>
                <a:schemeClr val="accent2"/>
              </a:solidFill>
              <a:round/>
            </a:ln>
            <a:effectLst/>
          </c:spPr>
          <c:marker>
            <c:symbol val="none"/>
          </c:marker>
          <c:cat>
            <c:strRef>
              <c:f>graphs!$C$4:$H$4</c:f>
              <c:strCache>
                <c:ptCount val="6"/>
                <c:pt idx="0">
                  <c:v>24-25</c:v>
                </c:pt>
                <c:pt idx="1">
                  <c:v>25-26</c:v>
                </c:pt>
                <c:pt idx="2">
                  <c:v>26-27</c:v>
                </c:pt>
                <c:pt idx="3">
                  <c:v>27-28</c:v>
                </c:pt>
                <c:pt idx="4">
                  <c:v>28-29</c:v>
                </c:pt>
                <c:pt idx="5">
                  <c:v>29-30</c:v>
                </c:pt>
              </c:strCache>
            </c:strRef>
          </c:cat>
          <c:val>
            <c:numRef>
              <c:f>graphs!$C$6:$H$6</c:f>
              <c:numCache>
                <c:formatCode>General</c:formatCode>
                <c:ptCount val="6"/>
                <c:pt idx="0">
                  <c:v>2830</c:v>
                </c:pt>
                <c:pt idx="1">
                  <c:v>2830</c:v>
                </c:pt>
                <c:pt idx="2">
                  <c:v>2830</c:v>
                </c:pt>
                <c:pt idx="3">
                  <c:v>2830</c:v>
                </c:pt>
                <c:pt idx="4">
                  <c:v>2830</c:v>
                </c:pt>
                <c:pt idx="5">
                  <c:v>2830</c:v>
                </c:pt>
              </c:numCache>
            </c:numRef>
          </c:val>
          <c:smooth val="0"/>
          <c:extLst>
            <c:ext xmlns:c16="http://schemas.microsoft.com/office/drawing/2014/chart" uri="{C3380CC4-5D6E-409C-BE32-E72D297353CC}">
              <c16:uniqueId val="{00000001-884B-2843-8EC8-8B1CB6F38241}"/>
            </c:ext>
          </c:extLst>
        </c:ser>
        <c:dLbls>
          <c:showLegendKey val="0"/>
          <c:showVal val="0"/>
          <c:showCatName val="0"/>
          <c:showSerName val="0"/>
          <c:showPercent val="0"/>
          <c:showBubbleSize val="0"/>
        </c:dLbls>
        <c:smooth val="0"/>
        <c:axId val="54589568"/>
        <c:axId val="54591280"/>
      </c:lineChart>
      <c:catAx>
        <c:axId val="54589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591280"/>
        <c:crosses val="autoZero"/>
        <c:auto val="1"/>
        <c:lblAlgn val="ctr"/>
        <c:lblOffset val="100"/>
        <c:noMultiLvlLbl val="0"/>
      </c:catAx>
      <c:valAx>
        <c:axId val="54591280"/>
        <c:scaling>
          <c:orientation val="minMax"/>
          <c:max val="3200"/>
          <c:min val="24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589568"/>
        <c:crosses val="autoZero"/>
        <c:crossBetween val="between"/>
        <c:majorUnit val="2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graphs!$B$30</c:f>
              <c:strCache>
                <c:ptCount val="1"/>
                <c:pt idx="0">
                  <c:v>Projected Enrollment (Middle/Best)</c:v>
                </c:pt>
              </c:strCache>
            </c:strRef>
          </c:tx>
          <c:spPr>
            <a:ln w="28575" cap="rnd">
              <a:solidFill>
                <a:schemeClr val="accent1"/>
              </a:solidFill>
              <a:round/>
            </a:ln>
            <a:effectLst/>
          </c:spPr>
          <c:marker>
            <c:symbol val="none"/>
          </c:marker>
          <c:cat>
            <c:strRef>
              <c:f>graphs!$C$29:$H$29</c:f>
              <c:strCache>
                <c:ptCount val="6"/>
                <c:pt idx="0">
                  <c:v>24-25</c:v>
                </c:pt>
                <c:pt idx="1">
                  <c:v>25-26</c:v>
                </c:pt>
                <c:pt idx="2">
                  <c:v>26-27</c:v>
                </c:pt>
                <c:pt idx="3">
                  <c:v>27-28</c:v>
                </c:pt>
                <c:pt idx="4">
                  <c:v>28-29</c:v>
                </c:pt>
                <c:pt idx="5">
                  <c:v>29-30</c:v>
                </c:pt>
              </c:strCache>
            </c:strRef>
          </c:cat>
          <c:val>
            <c:numRef>
              <c:f>graphs!$C$30:$H$30</c:f>
              <c:numCache>
                <c:formatCode>General</c:formatCode>
                <c:ptCount val="6"/>
                <c:pt idx="0">
                  <c:v>1588</c:v>
                </c:pt>
                <c:pt idx="1">
                  <c:v>1554</c:v>
                </c:pt>
                <c:pt idx="2">
                  <c:v>1527</c:v>
                </c:pt>
                <c:pt idx="3">
                  <c:v>1529</c:v>
                </c:pt>
                <c:pt idx="4">
                  <c:v>1518</c:v>
                </c:pt>
                <c:pt idx="5" formatCode="#,##0">
                  <c:v>1497</c:v>
                </c:pt>
              </c:numCache>
            </c:numRef>
          </c:val>
          <c:smooth val="0"/>
          <c:extLst>
            <c:ext xmlns:c16="http://schemas.microsoft.com/office/drawing/2014/chart" uri="{C3380CC4-5D6E-409C-BE32-E72D297353CC}">
              <c16:uniqueId val="{00000000-81F6-7843-9AC5-326D01A4C19E}"/>
            </c:ext>
          </c:extLst>
        </c:ser>
        <c:ser>
          <c:idx val="1"/>
          <c:order val="1"/>
          <c:tx>
            <c:strRef>
              <c:f>graphs!$B$31</c:f>
              <c:strCache>
                <c:ptCount val="1"/>
                <c:pt idx="0">
                  <c:v>6-8 Capacity</c:v>
                </c:pt>
              </c:strCache>
            </c:strRef>
          </c:tx>
          <c:spPr>
            <a:ln w="28575" cap="rnd">
              <a:solidFill>
                <a:schemeClr val="accent2"/>
              </a:solidFill>
              <a:round/>
            </a:ln>
            <a:effectLst/>
          </c:spPr>
          <c:marker>
            <c:symbol val="none"/>
          </c:marker>
          <c:cat>
            <c:strRef>
              <c:f>graphs!$C$29:$H$29</c:f>
              <c:strCache>
                <c:ptCount val="6"/>
                <c:pt idx="0">
                  <c:v>24-25</c:v>
                </c:pt>
                <c:pt idx="1">
                  <c:v>25-26</c:v>
                </c:pt>
                <c:pt idx="2">
                  <c:v>26-27</c:v>
                </c:pt>
                <c:pt idx="3">
                  <c:v>27-28</c:v>
                </c:pt>
                <c:pt idx="4">
                  <c:v>28-29</c:v>
                </c:pt>
                <c:pt idx="5">
                  <c:v>29-30</c:v>
                </c:pt>
              </c:strCache>
            </c:strRef>
          </c:cat>
          <c:val>
            <c:numRef>
              <c:f>graphs!$C$31:$H$31</c:f>
              <c:numCache>
                <c:formatCode>General</c:formatCode>
                <c:ptCount val="6"/>
                <c:pt idx="0">
                  <c:v>1831</c:v>
                </c:pt>
                <c:pt idx="1">
                  <c:v>1831</c:v>
                </c:pt>
                <c:pt idx="2">
                  <c:v>1831</c:v>
                </c:pt>
                <c:pt idx="3">
                  <c:v>1831</c:v>
                </c:pt>
                <c:pt idx="4">
                  <c:v>1831</c:v>
                </c:pt>
                <c:pt idx="5">
                  <c:v>1831</c:v>
                </c:pt>
              </c:numCache>
            </c:numRef>
          </c:val>
          <c:smooth val="0"/>
          <c:extLst>
            <c:ext xmlns:c16="http://schemas.microsoft.com/office/drawing/2014/chart" uri="{C3380CC4-5D6E-409C-BE32-E72D297353CC}">
              <c16:uniqueId val="{00000001-81F6-7843-9AC5-326D01A4C19E}"/>
            </c:ext>
          </c:extLst>
        </c:ser>
        <c:dLbls>
          <c:showLegendKey val="0"/>
          <c:showVal val="0"/>
          <c:showCatName val="0"/>
          <c:showSerName val="0"/>
          <c:showPercent val="0"/>
          <c:showBubbleSize val="0"/>
        </c:dLbls>
        <c:smooth val="0"/>
        <c:axId val="360153920"/>
        <c:axId val="87207840"/>
      </c:lineChart>
      <c:catAx>
        <c:axId val="360153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207840"/>
        <c:crosses val="autoZero"/>
        <c:auto val="1"/>
        <c:lblAlgn val="ctr"/>
        <c:lblOffset val="100"/>
        <c:noMultiLvlLbl val="0"/>
      </c:catAx>
      <c:valAx>
        <c:axId val="87207840"/>
        <c:scaling>
          <c:orientation val="minMax"/>
          <c:min val="12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0153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graphs!$B$56</c:f>
              <c:strCache>
                <c:ptCount val="1"/>
                <c:pt idx="0">
                  <c:v>Projected Enrollment (Middle/Best)</c:v>
                </c:pt>
              </c:strCache>
            </c:strRef>
          </c:tx>
          <c:spPr>
            <a:ln w="28575" cap="rnd">
              <a:solidFill>
                <a:schemeClr val="accent1"/>
              </a:solidFill>
              <a:round/>
            </a:ln>
            <a:effectLst/>
          </c:spPr>
          <c:marker>
            <c:symbol val="none"/>
          </c:marker>
          <c:cat>
            <c:strRef>
              <c:f>graphs!$C$55:$H$55</c:f>
              <c:strCache>
                <c:ptCount val="6"/>
                <c:pt idx="0">
                  <c:v>24-25</c:v>
                </c:pt>
                <c:pt idx="1">
                  <c:v>25-26</c:v>
                </c:pt>
                <c:pt idx="2">
                  <c:v>26-27</c:v>
                </c:pt>
                <c:pt idx="3">
                  <c:v>27-28</c:v>
                </c:pt>
                <c:pt idx="4">
                  <c:v>28-29</c:v>
                </c:pt>
                <c:pt idx="5">
                  <c:v>29-30</c:v>
                </c:pt>
              </c:strCache>
            </c:strRef>
          </c:cat>
          <c:val>
            <c:numRef>
              <c:f>graphs!$C$56:$H$56</c:f>
              <c:numCache>
                <c:formatCode>General</c:formatCode>
                <c:ptCount val="6"/>
                <c:pt idx="0">
                  <c:v>2396</c:v>
                </c:pt>
                <c:pt idx="1">
                  <c:v>2398</c:v>
                </c:pt>
                <c:pt idx="2">
                  <c:v>2347</c:v>
                </c:pt>
                <c:pt idx="3">
                  <c:v>2306</c:v>
                </c:pt>
                <c:pt idx="4">
                  <c:v>2262</c:v>
                </c:pt>
                <c:pt idx="5" formatCode="#,##0">
                  <c:v>2215</c:v>
                </c:pt>
              </c:numCache>
            </c:numRef>
          </c:val>
          <c:smooth val="0"/>
          <c:extLst>
            <c:ext xmlns:c16="http://schemas.microsoft.com/office/drawing/2014/chart" uri="{C3380CC4-5D6E-409C-BE32-E72D297353CC}">
              <c16:uniqueId val="{00000000-445A-7142-AC6E-FEB1B7D6E5F5}"/>
            </c:ext>
          </c:extLst>
        </c:ser>
        <c:ser>
          <c:idx val="1"/>
          <c:order val="1"/>
          <c:tx>
            <c:strRef>
              <c:f>graphs!$B$57</c:f>
              <c:strCache>
                <c:ptCount val="1"/>
                <c:pt idx="0">
                  <c:v>9-12 Capacity</c:v>
                </c:pt>
              </c:strCache>
            </c:strRef>
          </c:tx>
          <c:spPr>
            <a:ln w="28575" cap="rnd">
              <a:solidFill>
                <a:schemeClr val="accent2"/>
              </a:solidFill>
              <a:round/>
            </a:ln>
            <a:effectLst/>
          </c:spPr>
          <c:marker>
            <c:symbol val="none"/>
          </c:marker>
          <c:cat>
            <c:strRef>
              <c:f>graphs!$C$55:$H$55</c:f>
              <c:strCache>
                <c:ptCount val="6"/>
                <c:pt idx="0">
                  <c:v>24-25</c:v>
                </c:pt>
                <c:pt idx="1">
                  <c:v>25-26</c:v>
                </c:pt>
                <c:pt idx="2">
                  <c:v>26-27</c:v>
                </c:pt>
                <c:pt idx="3">
                  <c:v>27-28</c:v>
                </c:pt>
                <c:pt idx="4">
                  <c:v>28-29</c:v>
                </c:pt>
                <c:pt idx="5">
                  <c:v>29-30</c:v>
                </c:pt>
              </c:strCache>
            </c:strRef>
          </c:cat>
          <c:val>
            <c:numRef>
              <c:f>graphs!$C$57:$H$57</c:f>
              <c:numCache>
                <c:formatCode>General</c:formatCode>
                <c:ptCount val="6"/>
                <c:pt idx="0">
                  <c:v>2200</c:v>
                </c:pt>
                <c:pt idx="1">
                  <c:v>2200</c:v>
                </c:pt>
                <c:pt idx="2">
                  <c:v>2200</c:v>
                </c:pt>
                <c:pt idx="3">
                  <c:v>2200</c:v>
                </c:pt>
                <c:pt idx="4">
                  <c:v>2200</c:v>
                </c:pt>
                <c:pt idx="5">
                  <c:v>2200</c:v>
                </c:pt>
              </c:numCache>
            </c:numRef>
          </c:val>
          <c:smooth val="0"/>
          <c:extLst>
            <c:ext xmlns:c16="http://schemas.microsoft.com/office/drawing/2014/chart" uri="{C3380CC4-5D6E-409C-BE32-E72D297353CC}">
              <c16:uniqueId val="{00000001-445A-7142-AC6E-FEB1B7D6E5F5}"/>
            </c:ext>
          </c:extLst>
        </c:ser>
        <c:dLbls>
          <c:showLegendKey val="0"/>
          <c:showVal val="0"/>
          <c:showCatName val="0"/>
          <c:showSerName val="0"/>
          <c:showPercent val="0"/>
          <c:showBubbleSize val="0"/>
        </c:dLbls>
        <c:smooth val="0"/>
        <c:axId val="374916528"/>
        <c:axId val="13047680"/>
      </c:lineChart>
      <c:catAx>
        <c:axId val="37491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47680"/>
        <c:crosses val="autoZero"/>
        <c:auto val="1"/>
        <c:lblAlgn val="ctr"/>
        <c:lblOffset val="100"/>
        <c:noMultiLvlLbl val="0"/>
      </c:catAx>
      <c:valAx>
        <c:axId val="13047680"/>
        <c:scaling>
          <c:orientation val="minMax"/>
          <c:max val="2600"/>
          <c:min val="18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4916528"/>
        <c:crosses val="autoZero"/>
        <c:crossBetween val="between"/>
        <c:majorUnit val="2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6B899E-4A7C-6C4A-AF34-1753B8CF1A44}" type="datetimeFigureOut">
              <a:rPr lang="en-US" smtClean="0"/>
              <a:t>3/27/24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D04360-C16A-6B4A-AB07-D74A416F6F47}" type="slidenum">
              <a:rPr lang="en-US" smtClean="0"/>
              <a:t>‹#›</a:t>
            </a:fld>
            <a:endParaRPr lang="en-US"/>
          </a:p>
        </p:txBody>
      </p:sp>
    </p:spTree>
    <p:extLst>
      <p:ext uri="{BB962C8B-B14F-4D97-AF65-F5344CB8AC3E}">
        <p14:creationId xmlns:p14="http://schemas.microsoft.com/office/powerpoint/2010/main" val="3636431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04360-C16A-6B4A-AB07-D74A416F6F47}" type="slidenum">
              <a:rPr lang="en-US" smtClean="0"/>
              <a:t>2</a:t>
            </a:fld>
            <a:endParaRPr lang="en-US"/>
          </a:p>
        </p:txBody>
      </p:sp>
    </p:spTree>
    <p:extLst>
      <p:ext uri="{BB962C8B-B14F-4D97-AF65-F5344CB8AC3E}">
        <p14:creationId xmlns:p14="http://schemas.microsoft.com/office/powerpoint/2010/main" val="3221996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04360-C16A-6B4A-AB07-D74A416F6F47}" type="slidenum">
              <a:rPr lang="en-US" smtClean="0"/>
              <a:t>11</a:t>
            </a:fld>
            <a:endParaRPr lang="en-US"/>
          </a:p>
        </p:txBody>
      </p:sp>
    </p:spTree>
    <p:extLst>
      <p:ext uri="{BB962C8B-B14F-4D97-AF65-F5344CB8AC3E}">
        <p14:creationId xmlns:p14="http://schemas.microsoft.com/office/powerpoint/2010/main" val="3220563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04360-C16A-6B4A-AB07-D74A416F6F47}" type="slidenum">
              <a:rPr lang="en-US" smtClean="0"/>
              <a:t>12</a:t>
            </a:fld>
            <a:endParaRPr lang="en-US"/>
          </a:p>
        </p:txBody>
      </p:sp>
    </p:spTree>
    <p:extLst>
      <p:ext uri="{BB962C8B-B14F-4D97-AF65-F5344CB8AC3E}">
        <p14:creationId xmlns:p14="http://schemas.microsoft.com/office/powerpoint/2010/main" val="2460811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04360-C16A-6B4A-AB07-D74A416F6F47}" type="slidenum">
              <a:rPr lang="en-US" smtClean="0"/>
              <a:t>13</a:t>
            </a:fld>
            <a:endParaRPr lang="en-US"/>
          </a:p>
        </p:txBody>
      </p:sp>
    </p:spTree>
    <p:extLst>
      <p:ext uri="{BB962C8B-B14F-4D97-AF65-F5344CB8AC3E}">
        <p14:creationId xmlns:p14="http://schemas.microsoft.com/office/powerpoint/2010/main" val="2985089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04360-C16A-6B4A-AB07-D74A416F6F47}" type="slidenum">
              <a:rPr lang="en-US" smtClean="0"/>
              <a:t>14</a:t>
            </a:fld>
            <a:endParaRPr lang="en-US"/>
          </a:p>
        </p:txBody>
      </p:sp>
    </p:spTree>
    <p:extLst>
      <p:ext uri="{BB962C8B-B14F-4D97-AF65-F5344CB8AC3E}">
        <p14:creationId xmlns:p14="http://schemas.microsoft.com/office/powerpoint/2010/main" val="3068572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04360-C16A-6B4A-AB07-D74A416F6F47}" type="slidenum">
              <a:rPr lang="en-US" smtClean="0"/>
              <a:t>15</a:t>
            </a:fld>
            <a:endParaRPr lang="en-US"/>
          </a:p>
        </p:txBody>
      </p:sp>
    </p:spTree>
    <p:extLst>
      <p:ext uri="{BB962C8B-B14F-4D97-AF65-F5344CB8AC3E}">
        <p14:creationId xmlns:p14="http://schemas.microsoft.com/office/powerpoint/2010/main" val="2411828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04360-C16A-6B4A-AB07-D74A416F6F47}" type="slidenum">
              <a:rPr lang="en-US" smtClean="0"/>
              <a:t>16</a:t>
            </a:fld>
            <a:endParaRPr lang="en-US"/>
          </a:p>
        </p:txBody>
      </p:sp>
    </p:spTree>
    <p:extLst>
      <p:ext uri="{BB962C8B-B14F-4D97-AF65-F5344CB8AC3E}">
        <p14:creationId xmlns:p14="http://schemas.microsoft.com/office/powerpoint/2010/main" val="4133620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04360-C16A-6B4A-AB07-D74A416F6F47}" type="slidenum">
              <a:rPr lang="en-US" smtClean="0"/>
              <a:t>17</a:t>
            </a:fld>
            <a:endParaRPr lang="en-US"/>
          </a:p>
        </p:txBody>
      </p:sp>
    </p:spTree>
    <p:extLst>
      <p:ext uri="{BB962C8B-B14F-4D97-AF65-F5344CB8AC3E}">
        <p14:creationId xmlns:p14="http://schemas.microsoft.com/office/powerpoint/2010/main" val="43842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04360-C16A-6B4A-AB07-D74A416F6F47}" type="slidenum">
              <a:rPr lang="en-US" smtClean="0"/>
              <a:t>18</a:t>
            </a:fld>
            <a:endParaRPr lang="en-US"/>
          </a:p>
        </p:txBody>
      </p:sp>
    </p:spTree>
    <p:extLst>
      <p:ext uri="{BB962C8B-B14F-4D97-AF65-F5344CB8AC3E}">
        <p14:creationId xmlns:p14="http://schemas.microsoft.com/office/powerpoint/2010/main" val="2688532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04360-C16A-6B4A-AB07-D74A416F6F47}" type="slidenum">
              <a:rPr lang="en-US" smtClean="0"/>
              <a:t>19</a:t>
            </a:fld>
            <a:endParaRPr lang="en-US"/>
          </a:p>
        </p:txBody>
      </p:sp>
    </p:spTree>
    <p:extLst>
      <p:ext uri="{BB962C8B-B14F-4D97-AF65-F5344CB8AC3E}">
        <p14:creationId xmlns:p14="http://schemas.microsoft.com/office/powerpoint/2010/main" val="743313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04360-C16A-6B4A-AB07-D74A416F6F47}" type="slidenum">
              <a:rPr lang="en-US" smtClean="0"/>
              <a:t>20</a:t>
            </a:fld>
            <a:endParaRPr lang="en-US"/>
          </a:p>
        </p:txBody>
      </p:sp>
    </p:spTree>
    <p:extLst>
      <p:ext uri="{BB962C8B-B14F-4D97-AF65-F5344CB8AC3E}">
        <p14:creationId xmlns:p14="http://schemas.microsoft.com/office/powerpoint/2010/main" val="1211099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04360-C16A-6B4A-AB07-D74A416F6F47}" type="slidenum">
              <a:rPr lang="en-US" smtClean="0"/>
              <a:t>3</a:t>
            </a:fld>
            <a:endParaRPr lang="en-US"/>
          </a:p>
        </p:txBody>
      </p:sp>
    </p:spTree>
    <p:extLst>
      <p:ext uri="{BB962C8B-B14F-4D97-AF65-F5344CB8AC3E}">
        <p14:creationId xmlns:p14="http://schemas.microsoft.com/office/powerpoint/2010/main" val="35806674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04360-C16A-6B4A-AB07-D74A416F6F47}" type="slidenum">
              <a:rPr lang="en-US" smtClean="0"/>
              <a:t>21</a:t>
            </a:fld>
            <a:endParaRPr lang="en-US"/>
          </a:p>
        </p:txBody>
      </p:sp>
    </p:spTree>
    <p:extLst>
      <p:ext uri="{BB962C8B-B14F-4D97-AF65-F5344CB8AC3E}">
        <p14:creationId xmlns:p14="http://schemas.microsoft.com/office/powerpoint/2010/main" val="3563986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04360-C16A-6B4A-AB07-D74A416F6F47}" type="slidenum">
              <a:rPr lang="en-US" smtClean="0"/>
              <a:t>22</a:t>
            </a:fld>
            <a:endParaRPr lang="en-US"/>
          </a:p>
        </p:txBody>
      </p:sp>
    </p:spTree>
    <p:extLst>
      <p:ext uri="{BB962C8B-B14F-4D97-AF65-F5344CB8AC3E}">
        <p14:creationId xmlns:p14="http://schemas.microsoft.com/office/powerpoint/2010/main" val="3248712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04360-C16A-6B4A-AB07-D74A416F6F47}" type="slidenum">
              <a:rPr lang="en-US" smtClean="0"/>
              <a:t>23</a:t>
            </a:fld>
            <a:endParaRPr lang="en-US"/>
          </a:p>
        </p:txBody>
      </p:sp>
    </p:spTree>
    <p:extLst>
      <p:ext uri="{BB962C8B-B14F-4D97-AF65-F5344CB8AC3E}">
        <p14:creationId xmlns:p14="http://schemas.microsoft.com/office/powerpoint/2010/main" val="17415779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04360-C16A-6B4A-AB07-D74A416F6F47}" type="slidenum">
              <a:rPr lang="en-US" smtClean="0"/>
              <a:t>24</a:t>
            </a:fld>
            <a:endParaRPr lang="en-US"/>
          </a:p>
        </p:txBody>
      </p:sp>
    </p:spTree>
    <p:extLst>
      <p:ext uri="{BB962C8B-B14F-4D97-AF65-F5344CB8AC3E}">
        <p14:creationId xmlns:p14="http://schemas.microsoft.com/office/powerpoint/2010/main" val="7025653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04360-C16A-6B4A-AB07-D74A416F6F47}" type="slidenum">
              <a:rPr lang="en-US" smtClean="0"/>
              <a:t>25</a:t>
            </a:fld>
            <a:endParaRPr lang="en-US"/>
          </a:p>
        </p:txBody>
      </p:sp>
    </p:spTree>
    <p:extLst>
      <p:ext uri="{BB962C8B-B14F-4D97-AF65-F5344CB8AC3E}">
        <p14:creationId xmlns:p14="http://schemas.microsoft.com/office/powerpoint/2010/main" val="22153044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04360-C16A-6B4A-AB07-D74A416F6F47}" type="slidenum">
              <a:rPr lang="en-US" smtClean="0"/>
              <a:t>26</a:t>
            </a:fld>
            <a:endParaRPr lang="en-US"/>
          </a:p>
        </p:txBody>
      </p:sp>
    </p:spTree>
    <p:extLst>
      <p:ext uri="{BB962C8B-B14F-4D97-AF65-F5344CB8AC3E}">
        <p14:creationId xmlns:p14="http://schemas.microsoft.com/office/powerpoint/2010/main" val="5269647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04360-C16A-6B4A-AB07-D74A416F6F47}" type="slidenum">
              <a:rPr lang="en-US" smtClean="0"/>
              <a:t>27</a:t>
            </a:fld>
            <a:endParaRPr lang="en-US"/>
          </a:p>
        </p:txBody>
      </p:sp>
    </p:spTree>
    <p:extLst>
      <p:ext uri="{BB962C8B-B14F-4D97-AF65-F5344CB8AC3E}">
        <p14:creationId xmlns:p14="http://schemas.microsoft.com/office/powerpoint/2010/main" val="32315676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04360-C16A-6B4A-AB07-D74A416F6F47}" type="slidenum">
              <a:rPr lang="en-US" smtClean="0"/>
              <a:t>28</a:t>
            </a:fld>
            <a:endParaRPr lang="en-US"/>
          </a:p>
        </p:txBody>
      </p:sp>
    </p:spTree>
    <p:extLst>
      <p:ext uri="{BB962C8B-B14F-4D97-AF65-F5344CB8AC3E}">
        <p14:creationId xmlns:p14="http://schemas.microsoft.com/office/powerpoint/2010/main" val="17157397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04360-C16A-6B4A-AB07-D74A416F6F47}" type="slidenum">
              <a:rPr lang="en-US" smtClean="0"/>
              <a:t>29</a:t>
            </a:fld>
            <a:endParaRPr lang="en-US"/>
          </a:p>
        </p:txBody>
      </p:sp>
    </p:spTree>
    <p:extLst>
      <p:ext uri="{BB962C8B-B14F-4D97-AF65-F5344CB8AC3E}">
        <p14:creationId xmlns:p14="http://schemas.microsoft.com/office/powerpoint/2010/main" val="9379404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04360-C16A-6B4A-AB07-D74A416F6F47}" type="slidenum">
              <a:rPr lang="en-US" smtClean="0"/>
              <a:t>30</a:t>
            </a:fld>
            <a:endParaRPr lang="en-US"/>
          </a:p>
        </p:txBody>
      </p:sp>
    </p:spTree>
    <p:extLst>
      <p:ext uri="{BB962C8B-B14F-4D97-AF65-F5344CB8AC3E}">
        <p14:creationId xmlns:p14="http://schemas.microsoft.com/office/powerpoint/2010/main" val="46862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04360-C16A-6B4A-AB07-D74A416F6F47}" type="slidenum">
              <a:rPr lang="en-US" smtClean="0"/>
              <a:t>4</a:t>
            </a:fld>
            <a:endParaRPr lang="en-US"/>
          </a:p>
        </p:txBody>
      </p:sp>
    </p:spTree>
    <p:extLst>
      <p:ext uri="{BB962C8B-B14F-4D97-AF65-F5344CB8AC3E}">
        <p14:creationId xmlns:p14="http://schemas.microsoft.com/office/powerpoint/2010/main" val="34981020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04360-C16A-6B4A-AB07-D74A416F6F47}" type="slidenum">
              <a:rPr lang="en-US" smtClean="0"/>
              <a:t>31</a:t>
            </a:fld>
            <a:endParaRPr lang="en-US"/>
          </a:p>
        </p:txBody>
      </p:sp>
    </p:spTree>
    <p:extLst>
      <p:ext uri="{BB962C8B-B14F-4D97-AF65-F5344CB8AC3E}">
        <p14:creationId xmlns:p14="http://schemas.microsoft.com/office/powerpoint/2010/main" val="30520370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04360-C16A-6B4A-AB07-D74A416F6F47}" type="slidenum">
              <a:rPr lang="en-US" smtClean="0"/>
              <a:t>32</a:t>
            </a:fld>
            <a:endParaRPr lang="en-US"/>
          </a:p>
        </p:txBody>
      </p:sp>
    </p:spTree>
    <p:extLst>
      <p:ext uri="{BB962C8B-B14F-4D97-AF65-F5344CB8AC3E}">
        <p14:creationId xmlns:p14="http://schemas.microsoft.com/office/powerpoint/2010/main" val="25897311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04360-C16A-6B4A-AB07-D74A416F6F47}" type="slidenum">
              <a:rPr lang="en-US" smtClean="0"/>
              <a:t>33</a:t>
            </a:fld>
            <a:endParaRPr lang="en-US"/>
          </a:p>
        </p:txBody>
      </p:sp>
    </p:spTree>
    <p:extLst>
      <p:ext uri="{BB962C8B-B14F-4D97-AF65-F5344CB8AC3E}">
        <p14:creationId xmlns:p14="http://schemas.microsoft.com/office/powerpoint/2010/main" val="35501393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Middle Schools = 6 Period Day</a:t>
            </a:r>
          </a:p>
          <a:p>
            <a:r>
              <a:rPr lang="en-US" sz="1200" dirty="0"/>
              <a:t>WHS = 7 Period Day</a:t>
            </a:r>
          </a:p>
          <a:p>
            <a:r>
              <a:rPr lang="en-US" sz="1200" dirty="0"/>
              <a:t>WSHS = 5 Period Day</a:t>
            </a:r>
          </a:p>
          <a:p>
            <a:endParaRPr lang="en-US" sz="1200" dirty="0"/>
          </a:p>
          <a:p>
            <a:r>
              <a:rPr lang="en-US" sz="1200" dirty="0"/>
              <a:t>7174 </a:t>
            </a:r>
            <a:r>
              <a:rPr lang="en-US" sz="1200" dirty="0" err="1"/>
              <a:t>ospi</a:t>
            </a:r>
            <a:r>
              <a:rPr lang="en-US" sz="1200" dirty="0"/>
              <a:t> / 6925 k12enroll – diff of 310</a:t>
            </a:r>
          </a:p>
          <a:p>
            <a:endParaRPr lang="en-US" sz="1200" dirty="0"/>
          </a:p>
          <a:p>
            <a:endParaRPr lang="en-US" dirty="0"/>
          </a:p>
        </p:txBody>
      </p:sp>
      <p:sp>
        <p:nvSpPr>
          <p:cNvPr id="4" name="Slide Number Placeholder 3"/>
          <p:cNvSpPr>
            <a:spLocks noGrp="1"/>
          </p:cNvSpPr>
          <p:nvPr>
            <p:ph type="sldNum" sz="quarter" idx="5"/>
          </p:nvPr>
        </p:nvSpPr>
        <p:spPr/>
        <p:txBody>
          <a:bodyPr/>
          <a:lstStyle/>
          <a:p>
            <a:fld id="{4DD04360-C16A-6B4A-AB07-D74A416F6F47}" type="slidenum">
              <a:rPr lang="en-US" smtClean="0"/>
              <a:t>34</a:t>
            </a:fld>
            <a:endParaRPr lang="en-US"/>
          </a:p>
        </p:txBody>
      </p:sp>
    </p:spTree>
    <p:extLst>
      <p:ext uri="{BB962C8B-B14F-4D97-AF65-F5344CB8AC3E}">
        <p14:creationId xmlns:p14="http://schemas.microsoft.com/office/powerpoint/2010/main" val="20540951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04360-C16A-6B4A-AB07-D74A416F6F47}" type="slidenum">
              <a:rPr lang="en-US" smtClean="0"/>
              <a:t>35</a:t>
            </a:fld>
            <a:endParaRPr lang="en-US"/>
          </a:p>
        </p:txBody>
      </p:sp>
    </p:spTree>
    <p:extLst>
      <p:ext uri="{BB962C8B-B14F-4D97-AF65-F5344CB8AC3E}">
        <p14:creationId xmlns:p14="http://schemas.microsoft.com/office/powerpoint/2010/main" val="11800111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04360-C16A-6B4A-AB07-D74A416F6F47}" type="slidenum">
              <a:rPr lang="en-US" smtClean="0"/>
              <a:t>36</a:t>
            </a:fld>
            <a:endParaRPr lang="en-US"/>
          </a:p>
        </p:txBody>
      </p:sp>
    </p:spTree>
    <p:extLst>
      <p:ext uri="{BB962C8B-B14F-4D97-AF65-F5344CB8AC3E}">
        <p14:creationId xmlns:p14="http://schemas.microsoft.com/office/powerpoint/2010/main" val="22501180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04360-C16A-6B4A-AB07-D74A416F6F47}" type="slidenum">
              <a:rPr lang="en-US" smtClean="0"/>
              <a:t>37</a:t>
            </a:fld>
            <a:endParaRPr lang="en-US"/>
          </a:p>
        </p:txBody>
      </p:sp>
    </p:spTree>
    <p:extLst>
      <p:ext uri="{BB962C8B-B14F-4D97-AF65-F5344CB8AC3E}">
        <p14:creationId xmlns:p14="http://schemas.microsoft.com/office/powerpoint/2010/main" val="13204232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04360-C16A-6B4A-AB07-D74A416F6F47}" type="slidenum">
              <a:rPr lang="en-US" smtClean="0"/>
              <a:t>38</a:t>
            </a:fld>
            <a:endParaRPr lang="en-US"/>
          </a:p>
        </p:txBody>
      </p:sp>
    </p:spTree>
    <p:extLst>
      <p:ext uri="{BB962C8B-B14F-4D97-AF65-F5344CB8AC3E}">
        <p14:creationId xmlns:p14="http://schemas.microsoft.com/office/powerpoint/2010/main" val="22049747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04360-C16A-6B4A-AB07-D74A416F6F47}" type="slidenum">
              <a:rPr lang="en-US" smtClean="0"/>
              <a:t>39</a:t>
            </a:fld>
            <a:endParaRPr lang="en-US"/>
          </a:p>
        </p:txBody>
      </p:sp>
    </p:spTree>
    <p:extLst>
      <p:ext uri="{BB962C8B-B14F-4D97-AF65-F5344CB8AC3E}">
        <p14:creationId xmlns:p14="http://schemas.microsoft.com/office/powerpoint/2010/main" val="20483188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04360-C16A-6B4A-AB07-D74A416F6F47}" type="slidenum">
              <a:rPr lang="en-US" smtClean="0"/>
              <a:t>40</a:t>
            </a:fld>
            <a:endParaRPr lang="en-US"/>
          </a:p>
        </p:txBody>
      </p:sp>
    </p:spTree>
    <p:extLst>
      <p:ext uri="{BB962C8B-B14F-4D97-AF65-F5344CB8AC3E}">
        <p14:creationId xmlns:p14="http://schemas.microsoft.com/office/powerpoint/2010/main" val="1138438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04360-C16A-6B4A-AB07-D74A416F6F47}" type="slidenum">
              <a:rPr lang="en-US" smtClean="0"/>
              <a:t>5</a:t>
            </a:fld>
            <a:endParaRPr lang="en-US"/>
          </a:p>
        </p:txBody>
      </p:sp>
    </p:spTree>
    <p:extLst>
      <p:ext uri="{BB962C8B-B14F-4D97-AF65-F5344CB8AC3E}">
        <p14:creationId xmlns:p14="http://schemas.microsoft.com/office/powerpoint/2010/main" val="20359027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04360-C16A-6B4A-AB07-D74A416F6F47}" type="slidenum">
              <a:rPr lang="en-US" smtClean="0"/>
              <a:t>41</a:t>
            </a:fld>
            <a:endParaRPr lang="en-US"/>
          </a:p>
        </p:txBody>
      </p:sp>
    </p:spTree>
    <p:extLst>
      <p:ext uri="{BB962C8B-B14F-4D97-AF65-F5344CB8AC3E}">
        <p14:creationId xmlns:p14="http://schemas.microsoft.com/office/powerpoint/2010/main" val="26171079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04360-C16A-6B4A-AB07-D74A416F6F47}" type="slidenum">
              <a:rPr lang="en-US" smtClean="0"/>
              <a:t>42</a:t>
            </a:fld>
            <a:endParaRPr lang="en-US"/>
          </a:p>
        </p:txBody>
      </p:sp>
    </p:spTree>
    <p:extLst>
      <p:ext uri="{BB962C8B-B14F-4D97-AF65-F5344CB8AC3E}">
        <p14:creationId xmlns:p14="http://schemas.microsoft.com/office/powerpoint/2010/main" val="42310719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04360-C16A-6B4A-AB07-D74A416F6F47}" type="slidenum">
              <a:rPr lang="en-US" smtClean="0"/>
              <a:t>43</a:t>
            </a:fld>
            <a:endParaRPr lang="en-US"/>
          </a:p>
        </p:txBody>
      </p:sp>
    </p:spTree>
    <p:extLst>
      <p:ext uri="{BB962C8B-B14F-4D97-AF65-F5344CB8AC3E}">
        <p14:creationId xmlns:p14="http://schemas.microsoft.com/office/powerpoint/2010/main" val="2879447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04360-C16A-6B4A-AB07-D74A416F6F47}" type="slidenum">
              <a:rPr lang="en-US" smtClean="0"/>
              <a:t>44</a:t>
            </a:fld>
            <a:endParaRPr lang="en-US"/>
          </a:p>
        </p:txBody>
      </p:sp>
    </p:spTree>
    <p:extLst>
      <p:ext uri="{BB962C8B-B14F-4D97-AF65-F5344CB8AC3E}">
        <p14:creationId xmlns:p14="http://schemas.microsoft.com/office/powerpoint/2010/main" val="26482777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04360-C16A-6B4A-AB07-D74A416F6F47}" type="slidenum">
              <a:rPr lang="en-US" smtClean="0"/>
              <a:t>45</a:t>
            </a:fld>
            <a:endParaRPr lang="en-US"/>
          </a:p>
        </p:txBody>
      </p:sp>
    </p:spTree>
    <p:extLst>
      <p:ext uri="{BB962C8B-B14F-4D97-AF65-F5344CB8AC3E}">
        <p14:creationId xmlns:p14="http://schemas.microsoft.com/office/powerpoint/2010/main" val="35430780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04360-C16A-6B4A-AB07-D74A416F6F47}" type="slidenum">
              <a:rPr lang="en-US" smtClean="0"/>
              <a:t>46</a:t>
            </a:fld>
            <a:endParaRPr lang="en-US"/>
          </a:p>
        </p:txBody>
      </p:sp>
    </p:spTree>
    <p:extLst>
      <p:ext uri="{BB962C8B-B14F-4D97-AF65-F5344CB8AC3E}">
        <p14:creationId xmlns:p14="http://schemas.microsoft.com/office/powerpoint/2010/main" val="12511366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04360-C16A-6B4A-AB07-D74A416F6F47}" type="slidenum">
              <a:rPr lang="en-US" smtClean="0"/>
              <a:t>47</a:t>
            </a:fld>
            <a:endParaRPr lang="en-US"/>
          </a:p>
        </p:txBody>
      </p:sp>
    </p:spTree>
    <p:extLst>
      <p:ext uri="{BB962C8B-B14F-4D97-AF65-F5344CB8AC3E}">
        <p14:creationId xmlns:p14="http://schemas.microsoft.com/office/powerpoint/2010/main" val="28358139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04360-C16A-6B4A-AB07-D74A416F6F47}" type="slidenum">
              <a:rPr lang="en-US" smtClean="0"/>
              <a:t>48</a:t>
            </a:fld>
            <a:endParaRPr lang="en-US"/>
          </a:p>
        </p:txBody>
      </p:sp>
    </p:spTree>
    <p:extLst>
      <p:ext uri="{BB962C8B-B14F-4D97-AF65-F5344CB8AC3E}">
        <p14:creationId xmlns:p14="http://schemas.microsoft.com/office/powerpoint/2010/main" val="20172073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04360-C16A-6B4A-AB07-D74A416F6F47}" type="slidenum">
              <a:rPr lang="en-US" smtClean="0"/>
              <a:t>49</a:t>
            </a:fld>
            <a:endParaRPr lang="en-US"/>
          </a:p>
        </p:txBody>
      </p:sp>
    </p:spTree>
    <p:extLst>
      <p:ext uri="{BB962C8B-B14F-4D97-AF65-F5344CB8AC3E}">
        <p14:creationId xmlns:p14="http://schemas.microsoft.com/office/powerpoint/2010/main" val="13541004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04360-C16A-6B4A-AB07-D74A416F6F47}" type="slidenum">
              <a:rPr lang="en-US" smtClean="0"/>
              <a:t>50</a:t>
            </a:fld>
            <a:endParaRPr lang="en-US"/>
          </a:p>
        </p:txBody>
      </p:sp>
    </p:spTree>
    <p:extLst>
      <p:ext uri="{BB962C8B-B14F-4D97-AF65-F5344CB8AC3E}">
        <p14:creationId xmlns:p14="http://schemas.microsoft.com/office/powerpoint/2010/main" val="3379637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04360-C16A-6B4A-AB07-D74A416F6F47}" type="slidenum">
              <a:rPr lang="en-US" smtClean="0"/>
              <a:t>6</a:t>
            </a:fld>
            <a:endParaRPr lang="en-US"/>
          </a:p>
        </p:txBody>
      </p:sp>
    </p:spTree>
    <p:extLst>
      <p:ext uri="{BB962C8B-B14F-4D97-AF65-F5344CB8AC3E}">
        <p14:creationId xmlns:p14="http://schemas.microsoft.com/office/powerpoint/2010/main" val="1496439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04360-C16A-6B4A-AB07-D74A416F6F47}" type="slidenum">
              <a:rPr lang="en-US" smtClean="0"/>
              <a:t>51</a:t>
            </a:fld>
            <a:endParaRPr lang="en-US"/>
          </a:p>
        </p:txBody>
      </p:sp>
    </p:spTree>
    <p:extLst>
      <p:ext uri="{BB962C8B-B14F-4D97-AF65-F5344CB8AC3E}">
        <p14:creationId xmlns:p14="http://schemas.microsoft.com/office/powerpoint/2010/main" val="38259988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04360-C16A-6B4A-AB07-D74A416F6F47}" type="slidenum">
              <a:rPr lang="en-US" smtClean="0"/>
              <a:t>52</a:t>
            </a:fld>
            <a:endParaRPr lang="en-US"/>
          </a:p>
        </p:txBody>
      </p:sp>
    </p:spTree>
    <p:extLst>
      <p:ext uri="{BB962C8B-B14F-4D97-AF65-F5344CB8AC3E}">
        <p14:creationId xmlns:p14="http://schemas.microsoft.com/office/powerpoint/2010/main" val="42700230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04360-C16A-6B4A-AB07-D74A416F6F47}" type="slidenum">
              <a:rPr lang="en-US" smtClean="0"/>
              <a:t>53</a:t>
            </a:fld>
            <a:endParaRPr lang="en-US"/>
          </a:p>
        </p:txBody>
      </p:sp>
    </p:spTree>
    <p:extLst>
      <p:ext uri="{BB962C8B-B14F-4D97-AF65-F5344CB8AC3E}">
        <p14:creationId xmlns:p14="http://schemas.microsoft.com/office/powerpoint/2010/main" val="32826654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04360-C16A-6B4A-AB07-D74A416F6F47}" type="slidenum">
              <a:rPr lang="en-US" smtClean="0"/>
              <a:t>54</a:t>
            </a:fld>
            <a:endParaRPr lang="en-US"/>
          </a:p>
        </p:txBody>
      </p:sp>
    </p:spTree>
    <p:extLst>
      <p:ext uri="{BB962C8B-B14F-4D97-AF65-F5344CB8AC3E}">
        <p14:creationId xmlns:p14="http://schemas.microsoft.com/office/powerpoint/2010/main" val="3678360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04360-C16A-6B4A-AB07-D74A416F6F47}" type="slidenum">
              <a:rPr lang="en-US" smtClean="0"/>
              <a:t>7</a:t>
            </a:fld>
            <a:endParaRPr lang="en-US"/>
          </a:p>
        </p:txBody>
      </p:sp>
    </p:spTree>
    <p:extLst>
      <p:ext uri="{BB962C8B-B14F-4D97-AF65-F5344CB8AC3E}">
        <p14:creationId xmlns:p14="http://schemas.microsoft.com/office/powerpoint/2010/main" val="3522994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04360-C16A-6B4A-AB07-D74A416F6F47}" type="slidenum">
              <a:rPr lang="en-US" smtClean="0"/>
              <a:t>8</a:t>
            </a:fld>
            <a:endParaRPr lang="en-US"/>
          </a:p>
        </p:txBody>
      </p:sp>
    </p:spTree>
    <p:extLst>
      <p:ext uri="{BB962C8B-B14F-4D97-AF65-F5344CB8AC3E}">
        <p14:creationId xmlns:p14="http://schemas.microsoft.com/office/powerpoint/2010/main" val="1801356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04360-C16A-6B4A-AB07-D74A416F6F47}" type="slidenum">
              <a:rPr lang="en-US" smtClean="0"/>
              <a:t>9</a:t>
            </a:fld>
            <a:endParaRPr lang="en-US"/>
          </a:p>
        </p:txBody>
      </p:sp>
    </p:spTree>
    <p:extLst>
      <p:ext uri="{BB962C8B-B14F-4D97-AF65-F5344CB8AC3E}">
        <p14:creationId xmlns:p14="http://schemas.microsoft.com/office/powerpoint/2010/main" val="586972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04360-C16A-6B4A-AB07-D74A416F6F47}" type="slidenum">
              <a:rPr lang="en-US" smtClean="0"/>
              <a:t>10</a:t>
            </a:fld>
            <a:endParaRPr lang="en-US"/>
          </a:p>
        </p:txBody>
      </p:sp>
    </p:spTree>
    <p:extLst>
      <p:ext uri="{BB962C8B-B14F-4D97-AF65-F5344CB8AC3E}">
        <p14:creationId xmlns:p14="http://schemas.microsoft.com/office/powerpoint/2010/main" val="3634505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F55438-D6E0-44F6-A44E-FCD9C6E241A1}" type="datetimeFigureOut">
              <a:rPr lang="en-US" smtClean="0"/>
              <a:t>3/27/24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1FCAF9-0AC8-4E74-9AAB-F199A404DE12}" type="slidenum">
              <a:rPr lang="en-US" smtClean="0"/>
              <a:t>‹#›</a:t>
            </a:fld>
            <a:endParaRPr lang="en-US" dirty="0"/>
          </a:p>
        </p:txBody>
      </p:sp>
    </p:spTree>
    <p:extLst>
      <p:ext uri="{BB962C8B-B14F-4D97-AF65-F5344CB8AC3E}">
        <p14:creationId xmlns:p14="http://schemas.microsoft.com/office/powerpoint/2010/main" val="1910052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F55438-D6E0-44F6-A44E-FCD9C6E241A1}" type="datetimeFigureOut">
              <a:rPr lang="en-US" smtClean="0"/>
              <a:t>3/27/24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1FCAF9-0AC8-4E74-9AAB-F199A404DE12}" type="slidenum">
              <a:rPr lang="en-US" smtClean="0"/>
              <a:t>‹#›</a:t>
            </a:fld>
            <a:endParaRPr lang="en-US" dirty="0"/>
          </a:p>
        </p:txBody>
      </p:sp>
    </p:spTree>
    <p:extLst>
      <p:ext uri="{BB962C8B-B14F-4D97-AF65-F5344CB8AC3E}">
        <p14:creationId xmlns:p14="http://schemas.microsoft.com/office/powerpoint/2010/main" val="2082429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F55438-D6E0-44F6-A44E-FCD9C6E241A1}" type="datetimeFigureOut">
              <a:rPr lang="en-US" smtClean="0"/>
              <a:t>3/27/24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1FCAF9-0AC8-4E74-9AAB-F199A404DE12}" type="slidenum">
              <a:rPr lang="en-US" smtClean="0"/>
              <a:t>‹#›</a:t>
            </a:fld>
            <a:endParaRPr lang="en-US" dirty="0"/>
          </a:p>
        </p:txBody>
      </p:sp>
    </p:spTree>
    <p:extLst>
      <p:ext uri="{BB962C8B-B14F-4D97-AF65-F5344CB8AC3E}">
        <p14:creationId xmlns:p14="http://schemas.microsoft.com/office/powerpoint/2010/main" val="3722942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F55438-D6E0-44F6-A44E-FCD9C6E241A1}" type="datetimeFigureOut">
              <a:rPr lang="en-US" smtClean="0"/>
              <a:t>3/27/24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1FCAF9-0AC8-4E74-9AAB-F199A404DE12}" type="slidenum">
              <a:rPr lang="en-US" smtClean="0"/>
              <a:t>‹#›</a:t>
            </a:fld>
            <a:endParaRPr lang="en-US" dirty="0"/>
          </a:p>
        </p:txBody>
      </p:sp>
    </p:spTree>
    <p:extLst>
      <p:ext uri="{BB962C8B-B14F-4D97-AF65-F5344CB8AC3E}">
        <p14:creationId xmlns:p14="http://schemas.microsoft.com/office/powerpoint/2010/main" val="2613772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F55438-D6E0-44F6-A44E-FCD9C6E241A1}" type="datetimeFigureOut">
              <a:rPr lang="en-US" smtClean="0"/>
              <a:t>3/27/24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1FCAF9-0AC8-4E74-9AAB-F199A404DE12}" type="slidenum">
              <a:rPr lang="en-US" smtClean="0"/>
              <a:t>‹#›</a:t>
            </a:fld>
            <a:endParaRPr lang="en-US" dirty="0"/>
          </a:p>
        </p:txBody>
      </p:sp>
    </p:spTree>
    <p:extLst>
      <p:ext uri="{BB962C8B-B14F-4D97-AF65-F5344CB8AC3E}">
        <p14:creationId xmlns:p14="http://schemas.microsoft.com/office/powerpoint/2010/main" val="4066710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F55438-D6E0-44F6-A44E-FCD9C6E241A1}" type="datetimeFigureOut">
              <a:rPr lang="en-US" smtClean="0"/>
              <a:t>3/27/24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1FCAF9-0AC8-4E74-9AAB-F199A404DE12}" type="slidenum">
              <a:rPr lang="en-US" smtClean="0"/>
              <a:t>‹#›</a:t>
            </a:fld>
            <a:endParaRPr lang="en-US" dirty="0"/>
          </a:p>
        </p:txBody>
      </p:sp>
    </p:spTree>
    <p:extLst>
      <p:ext uri="{BB962C8B-B14F-4D97-AF65-F5344CB8AC3E}">
        <p14:creationId xmlns:p14="http://schemas.microsoft.com/office/powerpoint/2010/main" val="2293836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F55438-D6E0-44F6-A44E-FCD9C6E241A1}" type="datetimeFigureOut">
              <a:rPr lang="en-US" smtClean="0"/>
              <a:t>3/27/24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11FCAF9-0AC8-4E74-9AAB-F199A404DE12}" type="slidenum">
              <a:rPr lang="en-US" smtClean="0"/>
              <a:t>‹#›</a:t>
            </a:fld>
            <a:endParaRPr lang="en-US" dirty="0"/>
          </a:p>
        </p:txBody>
      </p:sp>
    </p:spTree>
    <p:extLst>
      <p:ext uri="{BB962C8B-B14F-4D97-AF65-F5344CB8AC3E}">
        <p14:creationId xmlns:p14="http://schemas.microsoft.com/office/powerpoint/2010/main" val="2971332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F55438-D6E0-44F6-A44E-FCD9C6E241A1}" type="datetimeFigureOut">
              <a:rPr lang="en-US" smtClean="0"/>
              <a:t>3/27/24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11FCAF9-0AC8-4E74-9AAB-F199A404DE12}" type="slidenum">
              <a:rPr lang="en-US" smtClean="0"/>
              <a:t>‹#›</a:t>
            </a:fld>
            <a:endParaRPr lang="en-US" dirty="0"/>
          </a:p>
        </p:txBody>
      </p:sp>
    </p:spTree>
    <p:extLst>
      <p:ext uri="{BB962C8B-B14F-4D97-AF65-F5344CB8AC3E}">
        <p14:creationId xmlns:p14="http://schemas.microsoft.com/office/powerpoint/2010/main" val="207352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F55438-D6E0-44F6-A44E-FCD9C6E241A1}" type="datetimeFigureOut">
              <a:rPr lang="en-US" smtClean="0"/>
              <a:t>3/27/24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11FCAF9-0AC8-4E74-9AAB-F199A404DE12}" type="slidenum">
              <a:rPr lang="en-US" smtClean="0"/>
              <a:t>‹#›</a:t>
            </a:fld>
            <a:endParaRPr lang="en-US" dirty="0"/>
          </a:p>
        </p:txBody>
      </p:sp>
    </p:spTree>
    <p:extLst>
      <p:ext uri="{BB962C8B-B14F-4D97-AF65-F5344CB8AC3E}">
        <p14:creationId xmlns:p14="http://schemas.microsoft.com/office/powerpoint/2010/main" val="1971020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F55438-D6E0-44F6-A44E-FCD9C6E241A1}" type="datetimeFigureOut">
              <a:rPr lang="en-US" smtClean="0"/>
              <a:t>3/27/24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1FCAF9-0AC8-4E74-9AAB-F199A404DE12}" type="slidenum">
              <a:rPr lang="en-US" smtClean="0"/>
              <a:t>‹#›</a:t>
            </a:fld>
            <a:endParaRPr lang="en-US" dirty="0"/>
          </a:p>
        </p:txBody>
      </p:sp>
    </p:spTree>
    <p:extLst>
      <p:ext uri="{BB962C8B-B14F-4D97-AF65-F5344CB8AC3E}">
        <p14:creationId xmlns:p14="http://schemas.microsoft.com/office/powerpoint/2010/main" val="1864736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F55438-D6E0-44F6-A44E-FCD9C6E241A1}" type="datetimeFigureOut">
              <a:rPr lang="en-US" smtClean="0"/>
              <a:t>3/27/24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1FCAF9-0AC8-4E74-9AAB-F199A404DE12}" type="slidenum">
              <a:rPr lang="en-US" smtClean="0"/>
              <a:t>‹#›</a:t>
            </a:fld>
            <a:endParaRPr lang="en-US" dirty="0"/>
          </a:p>
        </p:txBody>
      </p:sp>
    </p:spTree>
    <p:extLst>
      <p:ext uri="{BB962C8B-B14F-4D97-AF65-F5344CB8AC3E}">
        <p14:creationId xmlns:p14="http://schemas.microsoft.com/office/powerpoint/2010/main" val="3908235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F55438-D6E0-44F6-A44E-FCD9C6E241A1}" type="datetimeFigureOut">
              <a:rPr lang="en-US" smtClean="0"/>
              <a:t>3/27/24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FCAF9-0AC8-4E74-9AAB-F199A404DE12}" type="slidenum">
              <a:rPr lang="en-US" smtClean="0"/>
              <a:t>‹#›</a:t>
            </a:fld>
            <a:endParaRPr lang="en-US" dirty="0"/>
          </a:p>
        </p:txBody>
      </p:sp>
    </p:spTree>
    <p:extLst>
      <p:ext uri="{BB962C8B-B14F-4D97-AF65-F5344CB8AC3E}">
        <p14:creationId xmlns:p14="http://schemas.microsoft.com/office/powerpoint/2010/main" val="28270812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2.pn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86418" y="4227470"/>
            <a:ext cx="3448393" cy="1639230"/>
          </a:xfrm>
          <a:prstGeom prst="rect">
            <a:avLst/>
          </a:prstGeom>
        </p:spPr>
        <p:txBody>
          <a:bodyPr vert="horz" lIns="91440" tIns="45720" rIns="91440" bIns="45720" rtlCol="0" anchor="t">
            <a:normAutofit/>
          </a:bodyPr>
          <a:lstStyle/>
          <a:p>
            <a:pPr algn="r" defTabSz="914400">
              <a:lnSpc>
                <a:spcPct val="90000"/>
              </a:lnSpc>
              <a:spcBef>
                <a:spcPct val="0"/>
              </a:spcBef>
              <a:spcAft>
                <a:spcPts val="600"/>
              </a:spcAft>
            </a:pPr>
            <a:r>
              <a:rPr lang="en-US" sz="4000" b="1" kern="1200" dirty="0">
                <a:solidFill>
                  <a:schemeClr val="tx2"/>
                </a:solidFill>
                <a:latin typeface="+mj-lt"/>
                <a:ea typeface="+mj-ea"/>
                <a:cs typeface="+mj-cs"/>
              </a:rPr>
              <a:t>Facility Master Planning</a:t>
            </a:r>
          </a:p>
        </p:txBody>
      </p:sp>
      <p:pic>
        <p:nvPicPr>
          <p:cNvPr id="1030" name="Picture 6" descr="Wenatchee School District">
            <a:extLst>
              <a:ext uri="{FF2B5EF4-FFF2-40B4-BE49-F238E27FC236}">
                <a16:creationId xmlns:a16="http://schemas.microsoft.com/office/drawing/2014/main" id="{2D0A8B68-C606-1DFC-5E45-5D31731AEA7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4582" y="1362654"/>
            <a:ext cx="8354833" cy="173362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934811" y="4230094"/>
            <a:ext cx="4676451" cy="1800164"/>
          </a:xfrm>
          <a:prstGeom prst="rect">
            <a:avLst/>
          </a:prstGeom>
        </p:spPr>
        <p:txBody>
          <a:bodyPr vert="horz" lIns="91440" tIns="45720" rIns="91440" bIns="45720" rtlCol="0" anchor="t">
            <a:normAutofit/>
          </a:bodyPr>
          <a:lstStyle/>
          <a:p>
            <a:pPr indent="-228600" defTabSz="914400">
              <a:lnSpc>
                <a:spcPct val="90000"/>
              </a:lnSpc>
              <a:spcAft>
                <a:spcPts val="600"/>
              </a:spcAft>
              <a:buFont typeface="Arial" panose="020B0604020202020204" pitchFamily="34" charset="0"/>
              <a:buChar char="•"/>
            </a:pPr>
            <a:r>
              <a:rPr lang="en-US" sz="1700" dirty="0">
                <a:solidFill>
                  <a:schemeClr val="tx2"/>
                </a:solidFill>
              </a:rPr>
              <a:t>Planning Committee Meeting #1</a:t>
            </a:r>
          </a:p>
          <a:p>
            <a:pPr indent="-228600" defTabSz="914400">
              <a:lnSpc>
                <a:spcPct val="90000"/>
              </a:lnSpc>
              <a:spcAft>
                <a:spcPts val="600"/>
              </a:spcAft>
              <a:buFont typeface="Arial" panose="020B0604020202020204" pitchFamily="34" charset="0"/>
              <a:buChar char="•"/>
            </a:pPr>
            <a:r>
              <a:rPr lang="en-US" sz="1700" dirty="0">
                <a:solidFill>
                  <a:schemeClr val="tx2"/>
                </a:solidFill>
              </a:rPr>
              <a:t>March 27, 2024</a:t>
            </a:r>
          </a:p>
        </p:txBody>
      </p:sp>
      <p:sp>
        <p:nvSpPr>
          <p:cNvPr id="1037" name="Rectangle 1036">
            <a:extLst>
              <a:ext uri="{FF2B5EF4-FFF2-40B4-BE49-F238E27FC236}">
                <a16:creationId xmlns:a16="http://schemas.microsoft.com/office/drawing/2014/main" id="{E7BFF8DC-0AE7-4AD2-9B28-2E5F26D62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9143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1038">
            <a:extLst>
              <a:ext uri="{FF2B5EF4-FFF2-40B4-BE49-F238E27FC236}">
                <a16:creationId xmlns:a16="http://schemas.microsoft.com/office/drawing/2014/main" id="{7E0162AD-C6E5-4BF8-A453-76ADB36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5" y="6406115"/>
            <a:ext cx="3057523"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sign&#10;&#10;Description automatically generated">
            <a:extLst>
              <a:ext uri="{FF2B5EF4-FFF2-40B4-BE49-F238E27FC236}">
                <a16:creationId xmlns:a16="http://schemas.microsoft.com/office/drawing/2014/main" id="{A62567BA-1C35-07F2-4F6D-B5ECB02E29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39316"/>
            <a:ext cx="1524000" cy="1066800"/>
          </a:xfrm>
          <a:prstGeom prst="rect">
            <a:avLst/>
          </a:prstGeom>
        </p:spPr>
      </p:pic>
    </p:spTree>
    <p:extLst>
      <p:ext uri="{BB962C8B-B14F-4D97-AF65-F5344CB8AC3E}">
        <p14:creationId xmlns:p14="http://schemas.microsoft.com/office/powerpoint/2010/main" val="3579436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28699" y="294538"/>
            <a:ext cx="7421963" cy="1033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defTabSz="914400">
              <a:lnSpc>
                <a:spcPct val="90000"/>
              </a:lnSpc>
              <a:spcBef>
                <a:spcPct val="0"/>
              </a:spcBef>
              <a:spcAft>
                <a:spcPts val="600"/>
              </a:spcAft>
            </a:pPr>
            <a:r>
              <a:rPr lang="en-US" sz="3500" b="1" dirty="0">
                <a:solidFill>
                  <a:srgbClr val="FFFFFF"/>
                </a:solidFill>
                <a:latin typeface="+mj-lt"/>
                <a:ea typeface="+mj-ea"/>
                <a:cs typeface="+mj-cs"/>
              </a:rPr>
              <a:t>PLANNING TEAM</a:t>
            </a:r>
            <a:endParaRPr lang="en-US" sz="3500" b="1" kern="1200" dirty="0">
              <a:solidFill>
                <a:srgbClr val="FFFFFF"/>
              </a:solidFill>
              <a:latin typeface="+mj-lt"/>
              <a:ea typeface="+mj-ea"/>
              <a:cs typeface="+mj-cs"/>
            </a:endParaRPr>
          </a:p>
        </p:txBody>
      </p:sp>
      <p:pic>
        <p:nvPicPr>
          <p:cNvPr id="10" name="Picture 9" descr="A picture containing text, sign&#10;&#10;Description automatically generated">
            <a:extLst>
              <a:ext uri="{FF2B5EF4-FFF2-40B4-BE49-F238E27FC236}">
                <a16:creationId xmlns:a16="http://schemas.microsoft.com/office/drawing/2014/main" id="{7FF28B3A-6615-4DBA-8C51-B282ABE62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88" y="6001554"/>
            <a:ext cx="1016525" cy="711567"/>
          </a:xfrm>
          <a:prstGeom prst="rect">
            <a:avLst/>
          </a:prstGeom>
        </p:spPr>
      </p:pic>
      <p:graphicFrame>
        <p:nvGraphicFramePr>
          <p:cNvPr id="3" name="Table 2">
            <a:extLst>
              <a:ext uri="{FF2B5EF4-FFF2-40B4-BE49-F238E27FC236}">
                <a16:creationId xmlns:a16="http://schemas.microsoft.com/office/drawing/2014/main" id="{6A7E517A-B5AF-9C7D-88E8-134BF14E79D4}"/>
              </a:ext>
            </a:extLst>
          </p:cNvPr>
          <p:cNvGraphicFramePr>
            <a:graphicFrameLocks noGrp="1"/>
          </p:cNvGraphicFramePr>
          <p:nvPr>
            <p:extLst>
              <p:ext uri="{D42A27DB-BD31-4B8C-83A1-F6EECF244321}">
                <p14:modId xmlns:p14="http://schemas.microsoft.com/office/powerpoint/2010/main" val="4071983330"/>
              </p:ext>
            </p:extLst>
          </p:nvPr>
        </p:nvGraphicFramePr>
        <p:xfrm>
          <a:off x="918529" y="2183210"/>
          <a:ext cx="7954536" cy="3688080"/>
        </p:xfrm>
        <a:graphic>
          <a:graphicData uri="http://schemas.openxmlformats.org/drawingml/2006/table">
            <a:tbl>
              <a:tblPr firstRow="1" bandRow="1">
                <a:tableStyleId>{2D5ABB26-0587-4C30-8999-92F81FD0307C}</a:tableStyleId>
              </a:tblPr>
              <a:tblGrid>
                <a:gridCol w="2824977">
                  <a:extLst>
                    <a:ext uri="{9D8B030D-6E8A-4147-A177-3AD203B41FA5}">
                      <a16:colId xmlns:a16="http://schemas.microsoft.com/office/drawing/2014/main" val="802081756"/>
                    </a:ext>
                  </a:extLst>
                </a:gridCol>
                <a:gridCol w="5129559">
                  <a:extLst>
                    <a:ext uri="{9D8B030D-6E8A-4147-A177-3AD203B41FA5}">
                      <a16:colId xmlns:a16="http://schemas.microsoft.com/office/drawing/2014/main" val="4040433627"/>
                    </a:ext>
                  </a:extLst>
                </a:gridCol>
              </a:tblGrid>
              <a:tr h="522997">
                <a:tc>
                  <a:txBody>
                    <a:bodyPr/>
                    <a:lstStyle/>
                    <a:p>
                      <a:r>
                        <a:rPr lang="en-US" sz="2800" b="1" dirty="0">
                          <a:solidFill>
                            <a:schemeClr val="accent1">
                              <a:lumMod val="75000"/>
                            </a:schemeClr>
                          </a:solidFill>
                        </a:rPr>
                        <a:t>Phil Crocker </a:t>
                      </a:r>
                      <a:endParaRPr lang="en-US" sz="2800" dirty="0"/>
                    </a:p>
                  </a:txBody>
                  <a:tcPr/>
                </a:tc>
                <a:tc>
                  <a:txBody>
                    <a:bodyPr/>
                    <a:lstStyle/>
                    <a:p>
                      <a:r>
                        <a:rPr lang="en-US" sz="2800" i="1" dirty="0">
                          <a:solidFill>
                            <a:schemeClr val="accent1">
                              <a:lumMod val="75000"/>
                            </a:schemeClr>
                          </a:solidFill>
                        </a:rPr>
                        <a:t>Educational Facility Planner </a:t>
                      </a:r>
                    </a:p>
                    <a:p>
                      <a:endParaRPr lang="en-US" sz="2800" i="1" dirty="0">
                        <a:solidFill>
                          <a:schemeClr val="accent1">
                            <a:lumMod val="75000"/>
                          </a:schemeClr>
                        </a:solidFill>
                      </a:endParaRPr>
                    </a:p>
                  </a:txBody>
                  <a:tcPr/>
                </a:tc>
                <a:extLst>
                  <a:ext uri="{0D108BD9-81ED-4DB2-BD59-A6C34878D82A}">
                    <a16:rowId xmlns:a16="http://schemas.microsoft.com/office/drawing/2014/main" val="27198615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accent1">
                              <a:lumMod val="75000"/>
                            </a:schemeClr>
                          </a:solidFill>
                        </a:rPr>
                        <a:t>David </a:t>
                      </a:r>
                      <a:r>
                        <a:rPr lang="en-US" sz="2800" b="1" dirty="0" err="1">
                          <a:solidFill>
                            <a:schemeClr val="accent1">
                              <a:lumMod val="75000"/>
                            </a:schemeClr>
                          </a:solidFill>
                        </a:rPr>
                        <a:t>Beaudine</a:t>
                      </a:r>
                      <a:endParaRPr lang="en-US" sz="2800" b="1" dirty="0">
                        <a:solidFill>
                          <a:schemeClr val="accent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accent1">
                              <a:lumMod val="75000"/>
                            </a:schemeClr>
                          </a:solidFill>
                        </a:rPr>
                        <a:t>Rob Gross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accent1">
                              <a:lumMod val="75000"/>
                            </a:schemeClr>
                          </a:solidFill>
                        </a:rPr>
                        <a:t>Jonathon Miller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i="1" dirty="0">
                          <a:solidFill>
                            <a:schemeClr val="accent1">
                              <a:lumMod val="75000"/>
                            </a:schemeClr>
                          </a:solidFill>
                        </a:rPr>
                        <a:t>Construction Management &amp; Planning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i="1" dirty="0">
                        <a:solidFill>
                          <a:schemeClr val="accent1">
                            <a:lumMod val="75000"/>
                          </a:schemeClr>
                        </a:solidFill>
                      </a:endParaRPr>
                    </a:p>
                  </a:txBody>
                  <a:tcPr anchor="ctr"/>
                </a:tc>
                <a:extLst>
                  <a:ext uri="{0D108BD9-81ED-4DB2-BD59-A6C34878D82A}">
                    <a16:rowId xmlns:a16="http://schemas.microsoft.com/office/drawing/2014/main" val="2906170478"/>
                  </a:ext>
                </a:extLst>
              </a:tr>
              <a:tr h="370840">
                <a:tc>
                  <a:txBody>
                    <a:bodyPr/>
                    <a:lstStyle/>
                    <a:p>
                      <a:endParaRPr lang="en-US" sz="2800" b="1" dirty="0">
                        <a:solidFill>
                          <a:schemeClr val="accent1">
                            <a:lumMod val="75000"/>
                          </a:schemeClr>
                        </a:solidFill>
                      </a:endParaRPr>
                    </a:p>
                    <a:p>
                      <a:r>
                        <a:rPr lang="en-US" sz="2800" b="1" dirty="0">
                          <a:solidFill>
                            <a:schemeClr val="accent1">
                              <a:lumMod val="75000"/>
                            </a:schemeClr>
                          </a:solidFill>
                        </a:rPr>
                        <a:t>Meagan Garrett </a:t>
                      </a:r>
                      <a:endParaRPr lang="en-US" sz="2800" dirty="0"/>
                    </a:p>
                  </a:txBody>
                  <a:tcPr/>
                </a:tc>
                <a:tc>
                  <a:txBody>
                    <a:bodyPr/>
                    <a:lstStyle/>
                    <a:p>
                      <a:endParaRPr lang="en-US" sz="2800" i="1" dirty="0">
                        <a:solidFill>
                          <a:schemeClr val="accent1">
                            <a:lumMod val="75000"/>
                          </a:schemeClr>
                        </a:solidFill>
                      </a:endParaRPr>
                    </a:p>
                    <a:p>
                      <a:r>
                        <a:rPr lang="en-US" sz="2800" i="1" dirty="0">
                          <a:solidFill>
                            <a:schemeClr val="accent1">
                              <a:lumMod val="75000"/>
                            </a:schemeClr>
                          </a:solidFill>
                        </a:rPr>
                        <a:t>Marketing and Communications</a:t>
                      </a:r>
                    </a:p>
                    <a:p>
                      <a:endParaRPr lang="en-US" sz="2800" dirty="0"/>
                    </a:p>
                  </a:txBody>
                  <a:tcPr/>
                </a:tc>
                <a:extLst>
                  <a:ext uri="{0D108BD9-81ED-4DB2-BD59-A6C34878D82A}">
                    <a16:rowId xmlns:a16="http://schemas.microsoft.com/office/drawing/2014/main" val="2058120143"/>
                  </a:ext>
                </a:extLst>
              </a:tr>
            </a:tbl>
          </a:graphicData>
        </a:graphic>
      </p:graphicFrame>
    </p:spTree>
    <p:extLst>
      <p:ext uri="{BB962C8B-B14F-4D97-AF65-F5344CB8AC3E}">
        <p14:creationId xmlns:p14="http://schemas.microsoft.com/office/powerpoint/2010/main" val="1807730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28699" y="294538"/>
            <a:ext cx="7421963" cy="1033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defTabSz="914400">
              <a:lnSpc>
                <a:spcPct val="90000"/>
              </a:lnSpc>
              <a:spcBef>
                <a:spcPct val="0"/>
              </a:spcBef>
              <a:spcAft>
                <a:spcPts val="600"/>
              </a:spcAft>
            </a:pPr>
            <a:r>
              <a:rPr lang="en-US" sz="3500" b="1" dirty="0">
                <a:solidFill>
                  <a:srgbClr val="FFFFFF"/>
                </a:solidFill>
                <a:latin typeface="+mj-lt"/>
                <a:ea typeface="+mj-ea"/>
                <a:cs typeface="+mj-cs"/>
              </a:rPr>
              <a:t>PLANNING PROCESS</a:t>
            </a:r>
            <a:endParaRPr lang="en-US" sz="3500" b="1" kern="1200" dirty="0">
              <a:solidFill>
                <a:srgbClr val="FFFFFF"/>
              </a:solidFill>
              <a:latin typeface="+mj-lt"/>
              <a:ea typeface="+mj-ea"/>
              <a:cs typeface="+mj-cs"/>
            </a:endParaRPr>
          </a:p>
        </p:txBody>
      </p:sp>
      <p:pic>
        <p:nvPicPr>
          <p:cNvPr id="10" name="Picture 9" descr="A picture containing text, sign&#10;&#10;Description automatically generated">
            <a:extLst>
              <a:ext uri="{FF2B5EF4-FFF2-40B4-BE49-F238E27FC236}">
                <a16:creationId xmlns:a16="http://schemas.microsoft.com/office/drawing/2014/main" id="{7FF28B3A-6615-4DBA-8C51-B282ABE62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88" y="6001554"/>
            <a:ext cx="1016525" cy="711567"/>
          </a:xfrm>
          <a:prstGeom prst="rect">
            <a:avLst/>
          </a:prstGeom>
        </p:spPr>
      </p:pic>
      <p:sp>
        <p:nvSpPr>
          <p:cNvPr id="13" name="Rounded Rectangle 12">
            <a:extLst>
              <a:ext uri="{FF2B5EF4-FFF2-40B4-BE49-F238E27FC236}">
                <a16:creationId xmlns:a16="http://schemas.microsoft.com/office/drawing/2014/main" id="{3DA71A29-4759-CD9F-2EBD-C98CBCB12D49}"/>
              </a:ext>
            </a:extLst>
          </p:cNvPr>
          <p:cNvSpPr/>
          <p:nvPr/>
        </p:nvSpPr>
        <p:spPr>
          <a:xfrm>
            <a:off x="772093" y="3219693"/>
            <a:ext cx="1600200" cy="1359850"/>
          </a:xfrm>
          <a:prstGeom prst="roundRect">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Gather Data</a:t>
            </a:r>
          </a:p>
        </p:txBody>
      </p:sp>
      <p:sp>
        <p:nvSpPr>
          <p:cNvPr id="14" name="Rounded Rectangle 13">
            <a:extLst>
              <a:ext uri="{FF2B5EF4-FFF2-40B4-BE49-F238E27FC236}">
                <a16:creationId xmlns:a16="http://schemas.microsoft.com/office/drawing/2014/main" id="{15587E6B-0383-AF79-1A01-2C88C0FC8F84}"/>
              </a:ext>
            </a:extLst>
          </p:cNvPr>
          <p:cNvSpPr/>
          <p:nvPr/>
        </p:nvSpPr>
        <p:spPr>
          <a:xfrm>
            <a:off x="2718072" y="3219693"/>
            <a:ext cx="1600200" cy="1359850"/>
          </a:xfrm>
          <a:prstGeom prst="roundRect">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Group Input and Data Processing </a:t>
            </a:r>
          </a:p>
        </p:txBody>
      </p:sp>
      <p:sp>
        <p:nvSpPr>
          <p:cNvPr id="15" name="Rounded Rectangle 14">
            <a:extLst>
              <a:ext uri="{FF2B5EF4-FFF2-40B4-BE49-F238E27FC236}">
                <a16:creationId xmlns:a16="http://schemas.microsoft.com/office/drawing/2014/main" id="{82D39EC0-86DA-FFA8-1BDE-4ECBDA5CA450}"/>
              </a:ext>
            </a:extLst>
          </p:cNvPr>
          <p:cNvSpPr/>
          <p:nvPr/>
        </p:nvSpPr>
        <p:spPr>
          <a:xfrm>
            <a:off x="4664051" y="3223659"/>
            <a:ext cx="1600200" cy="1355884"/>
          </a:xfrm>
          <a:prstGeom prst="roundRect">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Long Range Facility Master Plan</a:t>
            </a:r>
          </a:p>
        </p:txBody>
      </p:sp>
      <p:sp>
        <p:nvSpPr>
          <p:cNvPr id="16" name="Right Arrow 15">
            <a:extLst>
              <a:ext uri="{FF2B5EF4-FFF2-40B4-BE49-F238E27FC236}">
                <a16:creationId xmlns:a16="http://schemas.microsoft.com/office/drawing/2014/main" id="{79714003-518F-2D7A-8A10-0D4AF7EE6361}"/>
              </a:ext>
            </a:extLst>
          </p:cNvPr>
          <p:cNvSpPr/>
          <p:nvPr/>
        </p:nvSpPr>
        <p:spPr>
          <a:xfrm>
            <a:off x="2450602" y="3650771"/>
            <a:ext cx="20417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TextBox 16">
            <a:extLst>
              <a:ext uri="{FF2B5EF4-FFF2-40B4-BE49-F238E27FC236}">
                <a16:creationId xmlns:a16="http://schemas.microsoft.com/office/drawing/2014/main" id="{97C33D22-5E29-B9A7-9404-4441424E929F}"/>
              </a:ext>
            </a:extLst>
          </p:cNvPr>
          <p:cNvSpPr txBox="1"/>
          <p:nvPr/>
        </p:nvSpPr>
        <p:spPr>
          <a:xfrm>
            <a:off x="7361509" y="2748679"/>
            <a:ext cx="304800" cy="381000"/>
          </a:xfrm>
          <a:prstGeom prst="rect">
            <a:avLst/>
          </a:prstGeom>
          <a:noFill/>
          <a:ln>
            <a:solidFill>
              <a:schemeClr val="tx1"/>
            </a:solidFill>
          </a:ln>
        </p:spPr>
        <p:txBody>
          <a:bodyPr wrap="square" rtlCol="0">
            <a:spAutoFit/>
          </a:bodyPr>
          <a:lstStyle>
            <a:defPPr>
              <a:defRPr lang="en-US"/>
            </a:defPPr>
          </a:lstStyle>
          <a:p>
            <a:r>
              <a:rPr lang="en-US" dirty="0"/>
              <a:t>4</a:t>
            </a:r>
          </a:p>
        </p:txBody>
      </p:sp>
      <p:sp>
        <p:nvSpPr>
          <p:cNvPr id="18" name="TextBox 17">
            <a:extLst>
              <a:ext uri="{FF2B5EF4-FFF2-40B4-BE49-F238E27FC236}">
                <a16:creationId xmlns:a16="http://schemas.microsoft.com/office/drawing/2014/main" id="{A94F9B2B-7B77-3CFD-F563-2475B0909B22}"/>
              </a:ext>
            </a:extLst>
          </p:cNvPr>
          <p:cNvSpPr txBox="1"/>
          <p:nvPr/>
        </p:nvSpPr>
        <p:spPr>
          <a:xfrm>
            <a:off x="3365772" y="2748679"/>
            <a:ext cx="304800" cy="369332"/>
          </a:xfrm>
          <a:prstGeom prst="rect">
            <a:avLst/>
          </a:prstGeom>
          <a:noFill/>
          <a:ln>
            <a:solidFill>
              <a:schemeClr val="tx1"/>
            </a:solidFill>
          </a:ln>
        </p:spPr>
        <p:txBody>
          <a:bodyPr wrap="square" rtlCol="0">
            <a:spAutoFit/>
          </a:bodyPr>
          <a:lstStyle>
            <a:defPPr>
              <a:defRPr lang="en-US"/>
            </a:defPPr>
          </a:lstStyle>
          <a:p>
            <a:r>
              <a:rPr lang="en-US" dirty="0"/>
              <a:t>2</a:t>
            </a:r>
          </a:p>
        </p:txBody>
      </p:sp>
      <p:sp>
        <p:nvSpPr>
          <p:cNvPr id="19" name="TextBox 18">
            <a:extLst>
              <a:ext uri="{FF2B5EF4-FFF2-40B4-BE49-F238E27FC236}">
                <a16:creationId xmlns:a16="http://schemas.microsoft.com/office/drawing/2014/main" id="{BE5CB75C-C400-9A68-BFFA-361043C93858}"/>
              </a:ext>
            </a:extLst>
          </p:cNvPr>
          <p:cNvSpPr txBox="1"/>
          <p:nvPr/>
        </p:nvSpPr>
        <p:spPr>
          <a:xfrm>
            <a:off x="5278248" y="2742845"/>
            <a:ext cx="304800" cy="381000"/>
          </a:xfrm>
          <a:prstGeom prst="rect">
            <a:avLst/>
          </a:prstGeom>
          <a:noFill/>
          <a:ln>
            <a:solidFill>
              <a:schemeClr val="tx1"/>
            </a:solidFill>
          </a:ln>
        </p:spPr>
        <p:txBody>
          <a:bodyPr wrap="square" rtlCol="0">
            <a:spAutoFit/>
          </a:bodyPr>
          <a:lstStyle>
            <a:defPPr>
              <a:defRPr lang="en-US"/>
            </a:defPPr>
          </a:lstStyle>
          <a:p>
            <a:r>
              <a:rPr lang="en-US" dirty="0"/>
              <a:t>3</a:t>
            </a:r>
          </a:p>
        </p:txBody>
      </p:sp>
      <p:sp>
        <p:nvSpPr>
          <p:cNvPr id="20" name="TextBox 19">
            <a:extLst>
              <a:ext uri="{FF2B5EF4-FFF2-40B4-BE49-F238E27FC236}">
                <a16:creationId xmlns:a16="http://schemas.microsoft.com/office/drawing/2014/main" id="{7C6A64E8-21B9-5A60-2DBF-0EE533D1706D}"/>
              </a:ext>
            </a:extLst>
          </p:cNvPr>
          <p:cNvSpPr txBox="1"/>
          <p:nvPr/>
        </p:nvSpPr>
        <p:spPr>
          <a:xfrm>
            <a:off x="1434911" y="2737011"/>
            <a:ext cx="304800" cy="381000"/>
          </a:xfrm>
          <a:prstGeom prst="rect">
            <a:avLst/>
          </a:prstGeom>
          <a:noFill/>
          <a:ln>
            <a:solidFill>
              <a:schemeClr val="tx1"/>
            </a:solidFill>
          </a:ln>
        </p:spPr>
        <p:txBody>
          <a:bodyPr wrap="square" rtlCol="0">
            <a:spAutoFit/>
          </a:bodyPr>
          <a:lstStyle/>
          <a:p>
            <a:r>
              <a:rPr lang="en-US" dirty="0"/>
              <a:t>1</a:t>
            </a:r>
          </a:p>
        </p:txBody>
      </p:sp>
      <p:sp>
        <p:nvSpPr>
          <p:cNvPr id="21" name="Right Arrow 20">
            <a:extLst>
              <a:ext uri="{FF2B5EF4-FFF2-40B4-BE49-F238E27FC236}">
                <a16:creationId xmlns:a16="http://schemas.microsoft.com/office/drawing/2014/main" id="{75494B83-88CA-A537-0108-E1BF21DC3664}"/>
              </a:ext>
            </a:extLst>
          </p:cNvPr>
          <p:cNvSpPr/>
          <p:nvPr/>
        </p:nvSpPr>
        <p:spPr>
          <a:xfrm>
            <a:off x="4389072" y="3648594"/>
            <a:ext cx="20417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ounded Rectangle 21">
            <a:extLst>
              <a:ext uri="{FF2B5EF4-FFF2-40B4-BE49-F238E27FC236}">
                <a16:creationId xmlns:a16="http://schemas.microsoft.com/office/drawing/2014/main" id="{380A9DAF-DA27-A94C-DF73-6730947FD920}"/>
              </a:ext>
            </a:extLst>
          </p:cNvPr>
          <p:cNvSpPr/>
          <p:nvPr/>
        </p:nvSpPr>
        <p:spPr>
          <a:xfrm>
            <a:off x="6605544" y="3205278"/>
            <a:ext cx="1738355" cy="1359850"/>
          </a:xfrm>
          <a:prstGeom prst="roundRect">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Short &amp; Long- Term Facility Improvements</a:t>
            </a:r>
          </a:p>
        </p:txBody>
      </p:sp>
      <p:sp>
        <p:nvSpPr>
          <p:cNvPr id="24" name="Right Arrow 23">
            <a:extLst>
              <a:ext uri="{FF2B5EF4-FFF2-40B4-BE49-F238E27FC236}">
                <a16:creationId xmlns:a16="http://schemas.microsoft.com/office/drawing/2014/main" id="{D0E97241-2C82-F7E5-9AD4-44A76C0BFCF7}"/>
              </a:ext>
            </a:extLst>
          </p:cNvPr>
          <p:cNvSpPr/>
          <p:nvPr/>
        </p:nvSpPr>
        <p:spPr>
          <a:xfrm>
            <a:off x="6363225" y="3650771"/>
            <a:ext cx="20417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6" name="Picture 25" descr="A picture containing drawing&#10;&#10;Description automatically generated">
            <a:extLst>
              <a:ext uri="{FF2B5EF4-FFF2-40B4-BE49-F238E27FC236}">
                <a16:creationId xmlns:a16="http://schemas.microsoft.com/office/drawing/2014/main" id="{6BA7BA06-E7F9-3FDE-1DD0-0365595D90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5259" y="2571430"/>
            <a:ext cx="622489" cy="597422"/>
          </a:xfrm>
          <a:prstGeom prst="rect">
            <a:avLst/>
          </a:prstGeom>
        </p:spPr>
      </p:pic>
      <p:sp>
        <p:nvSpPr>
          <p:cNvPr id="3" name="Down Arrow 2">
            <a:extLst>
              <a:ext uri="{FF2B5EF4-FFF2-40B4-BE49-F238E27FC236}">
                <a16:creationId xmlns:a16="http://schemas.microsoft.com/office/drawing/2014/main" id="{26107ECC-8230-94BF-6843-B6884E6B41EB}"/>
              </a:ext>
            </a:extLst>
          </p:cNvPr>
          <p:cNvSpPr/>
          <p:nvPr/>
        </p:nvSpPr>
        <p:spPr>
          <a:xfrm>
            <a:off x="3150281" y="1861282"/>
            <a:ext cx="732222" cy="81651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4217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28699" y="294538"/>
            <a:ext cx="7421963" cy="1033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defTabSz="914400">
              <a:lnSpc>
                <a:spcPct val="90000"/>
              </a:lnSpc>
              <a:spcBef>
                <a:spcPct val="0"/>
              </a:spcBef>
              <a:spcAft>
                <a:spcPts val="600"/>
              </a:spcAft>
            </a:pPr>
            <a:r>
              <a:rPr lang="en-US" sz="3500" b="1" kern="1200" dirty="0">
                <a:solidFill>
                  <a:srgbClr val="FFFFFF"/>
                </a:solidFill>
                <a:latin typeface="+mj-lt"/>
                <a:ea typeface="+mj-ea"/>
                <a:cs typeface="+mj-cs"/>
              </a:rPr>
              <a:t>FACILITY PLANNING DATA</a:t>
            </a:r>
          </a:p>
        </p:txBody>
      </p:sp>
      <p:pic>
        <p:nvPicPr>
          <p:cNvPr id="10" name="Picture 9" descr="A picture containing text, sign&#10;&#10;Description automatically generated">
            <a:extLst>
              <a:ext uri="{FF2B5EF4-FFF2-40B4-BE49-F238E27FC236}">
                <a16:creationId xmlns:a16="http://schemas.microsoft.com/office/drawing/2014/main" id="{7FF28B3A-6615-4DBA-8C51-B282ABE62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88" y="6001554"/>
            <a:ext cx="1016525" cy="711567"/>
          </a:xfrm>
          <a:prstGeom prst="rect">
            <a:avLst/>
          </a:prstGeom>
        </p:spPr>
      </p:pic>
      <p:sp>
        <p:nvSpPr>
          <p:cNvPr id="11" name="Rectangle 10">
            <a:extLst>
              <a:ext uri="{FF2B5EF4-FFF2-40B4-BE49-F238E27FC236}">
                <a16:creationId xmlns:a16="http://schemas.microsoft.com/office/drawing/2014/main" id="{BD92B73F-B538-B59B-B68A-7EF40E4030B5}"/>
              </a:ext>
            </a:extLst>
          </p:cNvPr>
          <p:cNvSpPr/>
          <p:nvPr/>
        </p:nvSpPr>
        <p:spPr>
          <a:xfrm>
            <a:off x="1242301" y="1909537"/>
            <a:ext cx="7457677" cy="4092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spcAft>
                <a:spcPts val="600"/>
              </a:spcAft>
              <a:buFont typeface="Arial" panose="020B0604020202020204" pitchFamily="34" charset="0"/>
              <a:buChar char="•"/>
            </a:pPr>
            <a:r>
              <a:rPr lang="en-US" sz="3000" dirty="0">
                <a:solidFill>
                  <a:srgbClr val="0070C0"/>
                </a:solidFill>
              </a:rPr>
              <a:t>Educational Programs</a:t>
            </a:r>
          </a:p>
          <a:p>
            <a:pPr marL="457200" indent="-457200">
              <a:spcAft>
                <a:spcPts val="600"/>
              </a:spcAft>
              <a:buFont typeface="Arial" panose="020B0604020202020204" pitchFamily="34" charset="0"/>
              <a:buChar char="•"/>
            </a:pPr>
            <a:r>
              <a:rPr lang="en-US" sz="3000" dirty="0">
                <a:solidFill>
                  <a:srgbClr val="0070C0"/>
                </a:solidFill>
              </a:rPr>
              <a:t>Enrollment Projections</a:t>
            </a:r>
          </a:p>
          <a:p>
            <a:pPr marL="457200" indent="-457200">
              <a:spcAft>
                <a:spcPts val="600"/>
              </a:spcAft>
              <a:buFont typeface="Arial" panose="020B0604020202020204" pitchFamily="34" charset="0"/>
              <a:buChar char="•"/>
            </a:pPr>
            <a:r>
              <a:rPr lang="en-US" sz="3000" dirty="0">
                <a:solidFill>
                  <a:srgbClr val="0070C0"/>
                </a:solidFill>
              </a:rPr>
              <a:t>Capacity Analysis</a:t>
            </a:r>
          </a:p>
          <a:p>
            <a:pPr marL="457200" indent="-457200">
              <a:spcAft>
                <a:spcPts val="600"/>
              </a:spcAft>
              <a:buFont typeface="Arial" panose="020B0604020202020204" pitchFamily="34" charset="0"/>
              <a:buChar char="•"/>
            </a:pPr>
            <a:r>
              <a:rPr lang="en-US" sz="3000" dirty="0">
                <a:solidFill>
                  <a:srgbClr val="0070C0"/>
                </a:solidFill>
              </a:rPr>
              <a:t>Utilization Analysis</a:t>
            </a:r>
          </a:p>
          <a:p>
            <a:pPr marL="457200" indent="-457200">
              <a:spcAft>
                <a:spcPts val="600"/>
              </a:spcAft>
              <a:buFont typeface="Arial" panose="020B0604020202020204" pitchFamily="34" charset="0"/>
              <a:buChar char="•"/>
            </a:pPr>
            <a:r>
              <a:rPr lang="en-US" sz="3000" dirty="0">
                <a:solidFill>
                  <a:srgbClr val="0070C0"/>
                </a:solidFill>
              </a:rPr>
              <a:t>Condition Reports</a:t>
            </a:r>
          </a:p>
          <a:p>
            <a:pPr marL="914400" lvl="1" indent="-457200">
              <a:spcAft>
                <a:spcPts val="600"/>
              </a:spcAft>
              <a:buFont typeface="Courier New" panose="02070309020205020404" pitchFamily="49" charset="0"/>
              <a:buChar char="o"/>
            </a:pPr>
            <a:r>
              <a:rPr lang="en-US" sz="3000" dirty="0">
                <a:solidFill>
                  <a:srgbClr val="0070C0"/>
                </a:solidFill>
              </a:rPr>
              <a:t>Physical</a:t>
            </a:r>
          </a:p>
          <a:p>
            <a:pPr marL="914400" lvl="1" indent="-457200">
              <a:spcAft>
                <a:spcPts val="600"/>
              </a:spcAft>
              <a:buFont typeface="Courier New" panose="02070309020205020404" pitchFamily="49" charset="0"/>
              <a:buChar char="o"/>
            </a:pPr>
            <a:r>
              <a:rPr lang="en-US" sz="3000" dirty="0">
                <a:solidFill>
                  <a:srgbClr val="0070C0"/>
                </a:solidFill>
              </a:rPr>
              <a:t>Functional</a:t>
            </a:r>
          </a:p>
          <a:p>
            <a:pPr marL="457200" indent="-457200">
              <a:buFont typeface="Arial" panose="020B0604020202020204" pitchFamily="34" charset="0"/>
              <a:buChar char="•"/>
            </a:pPr>
            <a:endParaRPr lang="en-US" sz="3200" dirty="0">
              <a:solidFill>
                <a:srgbClr val="0070C0"/>
              </a:solidFill>
            </a:endParaRPr>
          </a:p>
        </p:txBody>
      </p:sp>
    </p:spTree>
    <p:extLst>
      <p:ext uri="{BB962C8B-B14F-4D97-AF65-F5344CB8AC3E}">
        <p14:creationId xmlns:p14="http://schemas.microsoft.com/office/powerpoint/2010/main" val="2845069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28699" y="294538"/>
            <a:ext cx="7421963" cy="1033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defTabSz="914400">
              <a:lnSpc>
                <a:spcPct val="90000"/>
              </a:lnSpc>
              <a:spcBef>
                <a:spcPct val="0"/>
              </a:spcBef>
              <a:spcAft>
                <a:spcPts val="600"/>
              </a:spcAft>
            </a:pPr>
            <a:r>
              <a:rPr lang="en-US" sz="3500" b="1" kern="1200" dirty="0">
                <a:solidFill>
                  <a:srgbClr val="FFFFFF"/>
                </a:solidFill>
                <a:latin typeface="+mj-lt"/>
                <a:ea typeface="+mj-ea"/>
                <a:cs typeface="+mj-cs"/>
              </a:rPr>
              <a:t>PLANNING ASSUMPTIONS</a:t>
            </a:r>
          </a:p>
        </p:txBody>
      </p:sp>
      <p:pic>
        <p:nvPicPr>
          <p:cNvPr id="10" name="Picture 9" descr="A picture containing text, sign&#10;&#10;Description automatically generated">
            <a:extLst>
              <a:ext uri="{FF2B5EF4-FFF2-40B4-BE49-F238E27FC236}">
                <a16:creationId xmlns:a16="http://schemas.microsoft.com/office/drawing/2014/main" id="{7FF28B3A-6615-4DBA-8C51-B282ABE62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88" y="6001554"/>
            <a:ext cx="1016525" cy="711567"/>
          </a:xfrm>
          <a:prstGeom prst="rect">
            <a:avLst/>
          </a:prstGeom>
        </p:spPr>
      </p:pic>
      <p:sp>
        <p:nvSpPr>
          <p:cNvPr id="12" name="Content Placeholder 2">
            <a:extLst>
              <a:ext uri="{FF2B5EF4-FFF2-40B4-BE49-F238E27FC236}">
                <a16:creationId xmlns:a16="http://schemas.microsoft.com/office/drawing/2014/main" id="{866DE78A-CF4E-893D-6557-C160DAF10248}"/>
              </a:ext>
            </a:extLst>
          </p:cNvPr>
          <p:cNvSpPr txBox="1">
            <a:spLocks/>
          </p:cNvSpPr>
          <p:nvPr/>
        </p:nvSpPr>
        <p:spPr>
          <a:xfrm>
            <a:off x="1028699" y="2081817"/>
            <a:ext cx="7886700" cy="36572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mj-lt"/>
              <a:buAutoNum type="arabicPeriod"/>
            </a:pPr>
            <a:r>
              <a:rPr lang="en-US" dirty="0">
                <a:solidFill>
                  <a:srgbClr val="0070C0"/>
                </a:solidFill>
              </a:rPr>
              <a:t>A long-term goal for the district is that all programs should be housed in permanent, adequate space</a:t>
            </a:r>
          </a:p>
          <a:p>
            <a:pPr marL="457200" indent="-457200" algn="l">
              <a:buFont typeface="+mj-lt"/>
              <a:buAutoNum type="arabicPeriod"/>
            </a:pPr>
            <a:endParaRPr lang="en-US" dirty="0">
              <a:solidFill>
                <a:srgbClr val="0070C0"/>
              </a:solidFill>
            </a:endParaRPr>
          </a:p>
          <a:p>
            <a:pPr marL="457200" indent="-457200" algn="l">
              <a:buFont typeface="+mj-lt"/>
              <a:buAutoNum type="arabicPeriod"/>
            </a:pPr>
            <a:r>
              <a:rPr lang="en-US" dirty="0">
                <a:solidFill>
                  <a:srgbClr val="0070C0"/>
                </a:solidFill>
              </a:rPr>
              <a:t>Secondary teachers will continue to “prep” in their classrooms</a:t>
            </a:r>
          </a:p>
          <a:p>
            <a:pPr marL="457200" indent="-457200" algn="l">
              <a:buFont typeface="+mj-lt"/>
              <a:buAutoNum type="arabicPeriod"/>
            </a:pPr>
            <a:endParaRPr lang="en-US" dirty="0">
              <a:solidFill>
                <a:srgbClr val="0070C0"/>
              </a:solidFill>
            </a:endParaRPr>
          </a:p>
          <a:p>
            <a:pPr marL="457200" indent="-457200" algn="l">
              <a:buFont typeface="+mj-lt"/>
              <a:buAutoNum type="arabicPeriod"/>
            </a:pPr>
            <a:r>
              <a:rPr lang="en-US" dirty="0">
                <a:solidFill>
                  <a:srgbClr val="0070C0"/>
                </a:solidFill>
              </a:rPr>
              <a:t>Educational spaces can be utilized for current and emerging district programs (e.g. project-based, CTE-infused programs)</a:t>
            </a:r>
          </a:p>
        </p:txBody>
      </p:sp>
    </p:spTree>
    <p:extLst>
      <p:ext uri="{BB962C8B-B14F-4D97-AF65-F5344CB8AC3E}">
        <p14:creationId xmlns:p14="http://schemas.microsoft.com/office/powerpoint/2010/main" val="152456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28699" y="294538"/>
            <a:ext cx="7421963" cy="1033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defTabSz="914400">
              <a:lnSpc>
                <a:spcPct val="90000"/>
              </a:lnSpc>
              <a:spcBef>
                <a:spcPct val="0"/>
              </a:spcBef>
              <a:spcAft>
                <a:spcPts val="600"/>
              </a:spcAft>
            </a:pPr>
            <a:r>
              <a:rPr lang="en-US" sz="3500" b="1" kern="1200" dirty="0">
                <a:solidFill>
                  <a:srgbClr val="FFFFFF"/>
                </a:solidFill>
                <a:latin typeface="+mj-lt"/>
                <a:ea typeface="+mj-ea"/>
                <a:cs typeface="+mj-cs"/>
              </a:rPr>
              <a:t>EDUCATIONAL PROGRAMMING</a:t>
            </a:r>
          </a:p>
        </p:txBody>
      </p:sp>
      <p:pic>
        <p:nvPicPr>
          <p:cNvPr id="10" name="Picture 9" descr="A picture containing text, sign&#10;&#10;Description automatically generated">
            <a:extLst>
              <a:ext uri="{FF2B5EF4-FFF2-40B4-BE49-F238E27FC236}">
                <a16:creationId xmlns:a16="http://schemas.microsoft.com/office/drawing/2014/main" id="{7FF28B3A-6615-4DBA-8C51-B282ABE62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88" y="6001554"/>
            <a:ext cx="1016525" cy="711567"/>
          </a:xfrm>
          <a:prstGeom prst="rect">
            <a:avLst/>
          </a:prstGeom>
        </p:spPr>
      </p:pic>
      <p:sp>
        <p:nvSpPr>
          <p:cNvPr id="11" name="Rectangle 10">
            <a:extLst>
              <a:ext uri="{FF2B5EF4-FFF2-40B4-BE49-F238E27FC236}">
                <a16:creationId xmlns:a16="http://schemas.microsoft.com/office/drawing/2014/main" id="{DEDB6C8B-40D3-E841-5211-F892F5A692AA}"/>
              </a:ext>
            </a:extLst>
          </p:cNvPr>
          <p:cNvSpPr/>
          <p:nvPr/>
        </p:nvSpPr>
        <p:spPr>
          <a:xfrm>
            <a:off x="1010841" y="1885279"/>
            <a:ext cx="7664529" cy="4264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spcAft>
                <a:spcPts val="600"/>
              </a:spcAft>
              <a:buFont typeface="Arial" panose="020B0604020202020204" pitchFamily="34" charset="0"/>
              <a:buChar char="•"/>
            </a:pPr>
            <a:r>
              <a:rPr lang="en-US" sz="2200" dirty="0">
                <a:solidFill>
                  <a:srgbClr val="0070C0"/>
                </a:solidFill>
              </a:rPr>
              <a:t>A strong basic skills program (reading, writing, math, science, social studies, physical education, arts, etc.)</a:t>
            </a:r>
          </a:p>
          <a:p>
            <a:pPr marL="457200" indent="-457200">
              <a:spcAft>
                <a:spcPts val="600"/>
              </a:spcAft>
              <a:buFont typeface="Arial" panose="020B0604020202020204" pitchFamily="34" charset="0"/>
              <a:buChar char="•"/>
            </a:pPr>
            <a:r>
              <a:rPr lang="en-US" sz="2200" dirty="0">
                <a:solidFill>
                  <a:srgbClr val="0070C0"/>
                </a:solidFill>
              </a:rPr>
              <a:t>Elementary programs to assist students with individual needs (resource rooms, special education, ELL, enrichment, etc.)</a:t>
            </a:r>
          </a:p>
          <a:p>
            <a:pPr marL="457200" indent="-457200">
              <a:spcAft>
                <a:spcPts val="600"/>
              </a:spcAft>
              <a:buFont typeface="Arial" panose="020B0604020202020204" pitchFamily="34" charset="0"/>
              <a:buChar char="•"/>
            </a:pPr>
            <a:r>
              <a:rPr lang="en-US" sz="2200" dirty="0">
                <a:solidFill>
                  <a:srgbClr val="0070C0"/>
                </a:solidFill>
              </a:rPr>
              <a:t>After school activities (football, basketball, theatre arts, wrestling, track, volleyball, softball, etc.)</a:t>
            </a:r>
          </a:p>
          <a:p>
            <a:pPr marL="457200" indent="-457200">
              <a:spcAft>
                <a:spcPts val="600"/>
              </a:spcAft>
              <a:buFont typeface="Arial" panose="020B0604020202020204" pitchFamily="34" charset="0"/>
              <a:buChar char="•"/>
            </a:pPr>
            <a:r>
              <a:rPr lang="en-US" sz="2200" dirty="0">
                <a:solidFill>
                  <a:srgbClr val="0070C0"/>
                </a:solidFill>
              </a:rPr>
              <a:t>Career Technical Education (agriculture, business, health sciences, sports medicine, participation in skills center, etc.)</a:t>
            </a:r>
          </a:p>
          <a:p>
            <a:pPr marL="457200" indent="-457200">
              <a:spcAft>
                <a:spcPts val="600"/>
              </a:spcAft>
              <a:buFont typeface="Arial" panose="020B0604020202020204" pitchFamily="34" charset="0"/>
              <a:buChar char="•"/>
            </a:pPr>
            <a:r>
              <a:rPr lang="en-US" sz="2200" dirty="0">
                <a:solidFill>
                  <a:srgbClr val="0070C0"/>
                </a:solidFill>
              </a:rPr>
              <a:t>College Preparatory Programs (Running Start, College in the High School, CTE Dual Credit)</a:t>
            </a:r>
          </a:p>
          <a:p>
            <a:pPr>
              <a:spcAft>
                <a:spcPts val="600"/>
              </a:spcAft>
            </a:pPr>
            <a:endParaRPr lang="en-US" sz="3000" dirty="0">
              <a:solidFill>
                <a:srgbClr val="0070C0"/>
              </a:solidFill>
            </a:endParaRPr>
          </a:p>
          <a:p>
            <a:pPr marL="457200" indent="-457200">
              <a:spcAft>
                <a:spcPts val="600"/>
              </a:spcAft>
              <a:buFont typeface="Arial" panose="020B0604020202020204" pitchFamily="34" charset="0"/>
              <a:buChar char="•"/>
            </a:pPr>
            <a:endParaRPr lang="en-US" sz="3000" dirty="0">
              <a:solidFill>
                <a:srgbClr val="0070C0"/>
              </a:solidFill>
            </a:endParaRPr>
          </a:p>
          <a:p>
            <a:pPr marL="457200" indent="-457200">
              <a:buFont typeface="Arial" panose="020B0604020202020204" pitchFamily="34" charset="0"/>
              <a:buChar char="•"/>
            </a:pPr>
            <a:endParaRPr lang="en-US" sz="3200" dirty="0">
              <a:solidFill>
                <a:srgbClr val="0070C0"/>
              </a:solidFill>
            </a:endParaRPr>
          </a:p>
        </p:txBody>
      </p:sp>
    </p:spTree>
    <p:extLst>
      <p:ext uri="{BB962C8B-B14F-4D97-AF65-F5344CB8AC3E}">
        <p14:creationId xmlns:p14="http://schemas.microsoft.com/office/powerpoint/2010/main" val="703757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28699" y="294538"/>
            <a:ext cx="7421963" cy="1033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defTabSz="914400">
              <a:lnSpc>
                <a:spcPct val="90000"/>
              </a:lnSpc>
              <a:spcBef>
                <a:spcPct val="0"/>
              </a:spcBef>
              <a:spcAft>
                <a:spcPts val="600"/>
              </a:spcAft>
            </a:pPr>
            <a:r>
              <a:rPr lang="en-US" sz="3500" b="1" kern="1200" dirty="0">
                <a:solidFill>
                  <a:srgbClr val="FFFFFF"/>
                </a:solidFill>
                <a:latin typeface="+mj-lt"/>
                <a:ea typeface="+mj-ea"/>
                <a:cs typeface="+mj-cs"/>
              </a:rPr>
              <a:t>EVOLVING SCHOOL SPACES</a:t>
            </a:r>
          </a:p>
        </p:txBody>
      </p:sp>
      <p:pic>
        <p:nvPicPr>
          <p:cNvPr id="10" name="Picture 9" descr="A picture containing text, sign&#10;&#10;Description automatically generated">
            <a:extLst>
              <a:ext uri="{FF2B5EF4-FFF2-40B4-BE49-F238E27FC236}">
                <a16:creationId xmlns:a16="http://schemas.microsoft.com/office/drawing/2014/main" id="{7FF28B3A-6615-4DBA-8C51-B282ABE62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88" y="6001554"/>
            <a:ext cx="1016525" cy="711567"/>
          </a:xfrm>
          <a:prstGeom prst="rect">
            <a:avLst/>
          </a:prstGeom>
        </p:spPr>
      </p:pic>
      <p:pic>
        <p:nvPicPr>
          <p:cNvPr id="3" name="Picture 2">
            <a:extLst>
              <a:ext uri="{FF2B5EF4-FFF2-40B4-BE49-F238E27FC236}">
                <a16:creationId xmlns:a16="http://schemas.microsoft.com/office/drawing/2014/main" id="{51934875-4AFC-DEC1-CF25-51DA6247A86F}"/>
              </a:ext>
            </a:extLst>
          </p:cNvPr>
          <p:cNvPicPr>
            <a:picLocks noChangeAspect="1"/>
          </p:cNvPicPr>
          <p:nvPr/>
        </p:nvPicPr>
        <p:blipFill rotWithShape="1">
          <a:blip r:embed="rId4"/>
          <a:srcRect l="12100" t="2920" r="2516" b="3084"/>
          <a:stretch/>
        </p:blipFill>
        <p:spPr>
          <a:xfrm>
            <a:off x="1448790" y="1595312"/>
            <a:ext cx="7001871" cy="5211721"/>
          </a:xfrm>
          <a:prstGeom prst="rect">
            <a:avLst/>
          </a:prstGeom>
        </p:spPr>
      </p:pic>
    </p:spTree>
    <p:extLst>
      <p:ext uri="{BB962C8B-B14F-4D97-AF65-F5344CB8AC3E}">
        <p14:creationId xmlns:p14="http://schemas.microsoft.com/office/powerpoint/2010/main" val="2201161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28699" y="294538"/>
            <a:ext cx="7421963" cy="1033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defTabSz="914400">
              <a:lnSpc>
                <a:spcPct val="90000"/>
              </a:lnSpc>
              <a:spcBef>
                <a:spcPct val="0"/>
              </a:spcBef>
              <a:spcAft>
                <a:spcPts val="600"/>
              </a:spcAft>
            </a:pPr>
            <a:r>
              <a:rPr lang="en-US" sz="3500" b="1" kern="1200" dirty="0">
                <a:solidFill>
                  <a:srgbClr val="FFFFFF"/>
                </a:solidFill>
                <a:latin typeface="+mj-lt"/>
                <a:ea typeface="+mj-ea"/>
                <a:cs typeface="+mj-cs"/>
              </a:rPr>
              <a:t>EVOLVING SCHOOL SPACES</a:t>
            </a:r>
          </a:p>
        </p:txBody>
      </p:sp>
      <p:pic>
        <p:nvPicPr>
          <p:cNvPr id="10" name="Picture 9" descr="A picture containing text, sign&#10;&#10;Description automatically generated">
            <a:extLst>
              <a:ext uri="{FF2B5EF4-FFF2-40B4-BE49-F238E27FC236}">
                <a16:creationId xmlns:a16="http://schemas.microsoft.com/office/drawing/2014/main" id="{7FF28B3A-6615-4DBA-8C51-B282ABE62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88" y="6001554"/>
            <a:ext cx="1016525" cy="711567"/>
          </a:xfrm>
          <a:prstGeom prst="rect">
            <a:avLst/>
          </a:prstGeom>
        </p:spPr>
      </p:pic>
      <p:pic>
        <p:nvPicPr>
          <p:cNvPr id="3" name="Picture 2">
            <a:extLst>
              <a:ext uri="{FF2B5EF4-FFF2-40B4-BE49-F238E27FC236}">
                <a16:creationId xmlns:a16="http://schemas.microsoft.com/office/drawing/2014/main" id="{2D1612B4-2DB7-8175-DAB7-60F5942436F7}"/>
              </a:ext>
            </a:extLst>
          </p:cNvPr>
          <p:cNvPicPr>
            <a:picLocks noChangeAspect="1"/>
          </p:cNvPicPr>
          <p:nvPr/>
        </p:nvPicPr>
        <p:blipFill rotWithShape="1">
          <a:blip r:embed="rId4"/>
          <a:srcRect l="4947" r="-632" b="3466"/>
          <a:stretch/>
        </p:blipFill>
        <p:spPr>
          <a:xfrm>
            <a:off x="1129413" y="1622745"/>
            <a:ext cx="7548761" cy="5141502"/>
          </a:xfrm>
          <a:prstGeom prst="rect">
            <a:avLst/>
          </a:prstGeom>
        </p:spPr>
      </p:pic>
    </p:spTree>
    <p:extLst>
      <p:ext uri="{BB962C8B-B14F-4D97-AF65-F5344CB8AC3E}">
        <p14:creationId xmlns:p14="http://schemas.microsoft.com/office/powerpoint/2010/main" val="622622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28699" y="294538"/>
            <a:ext cx="7421963" cy="1033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defTabSz="914400">
              <a:lnSpc>
                <a:spcPct val="90000"/>
              </a:lnSpc>
              <a:spcBef>
                <a:spcPct val="0"/>
              </a:spcBef>
              <a:spcAft>
                <a:spcPts val="600"/>
              </a:spcAft>
            </a:pPr>
            <a:r>
              <a:rPr lang="en-US" sz="3500" b="1" kern="1200" dirty="0">
                <a:solidFill>
                  <a:srgbClr val="FFFFFF"/>
                </a:solidFill>
                <a:latin typeface="+mj-lt"/>
                <a:ea typeface="+mj-ea"/>
                <a:cs typeface="+mj-cs"/>
              </a:rPr>
              <a:t>EVOLVING SCHOOL SPACES</a:t>
            </a:r>
          </a:p>
        </p:txBody>
      </p:sp>
      <p:pic>
        <p:nvPicPr>
          <p:cNvPr id="10" name="Picture 9" descr="A picture containing text, sign&#10;&#10;Description automatically generated">
            <a:extLst>
              <a:ext uri="{FF2B5EF4-FFF2-40B4-BE49-F238E27FC236}">
                <a16:creationId xmlns:a16="http://schemas.microsoft.com/office/drawing/2014/main" id="{7FF28B3A-6615-4DBA-8C51-B282ABE62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88" y="6001554"/>
            <a:ext cx="1016525" cy="711567"/>
          </a:xfrm>
          <a:prstGeom prst="rect">
            <a:avLst/>
          </a:prstGeom>
        </p:spPr>
      </p:pic>
      <p:pic>
        <p:nvPicPr>
          <p:cNvPr id="3" name="Picture 2">
            <a:extLst>
              <a:ext uri="{FF2B5EF4-FFF2-40B4-BE49-F238E27FC236}">
                <a16:creationId xmlns:a16="http://schemas.microsoft.com/office/drawing/2014/main" id="{4C184C89-376C-0574-C502-024DE4A6EF8D}"/>
              </a:ext>
            </a:extLst>
          </p:cNvPr>
          <p:cNvPicPr>
            <a:picLocks noChangeAspect="1"/>
          </p:cNvPicPr>
          <p:nvPr/>
        </p:nvPicPr>
        <p:blipFill rotWithShape="1">
          <a:blip r:embed="rId4"/>
          <a:srcRect l="7348" t="1936" r="1762" b="3114"/>
          <a:stretch/>
        </p:blipFill>
        <p:spPr>
          <a:xfrm>
            <a:off x="1320285" y="1589674"/>
            <a:ext cx="7421964" cy="5268326"/>
          </a:xfrm>
          <a:prstGeom prst="rect">
            <a:avLst/>
          </a:prstGeom>
        </p:spPr>
      </p:pic>
    </p:spTree>
    <p:extLst>
      <p:ext uri="{BB962C8B-B14F-4D97-AF65-F5344CB8AC3E}">
        <p14:creationId xmlns:p14="http://schemas.microsoft.com/office/powerpoint/2010/main" val="464905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28699" y="294538"/>
            <a:ext cx="7421963" cy="1033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defTabSz="914400">
              <a:lnSpc>
                <a:spcPct val="90000"/>
              </a:lnSpc>
              <a:spcBef>
                <a:spcPct val="0"/>
              </a:spcBef>
              <a:spcAft>
                <a:spcPts val="600"/>
              </a:spcAft>
            </a:pPr>
            <a:r>
              <a:rPr lang="en-US" sz="3500" b="1" kern="1200" dirty="0">
                <a:solidFill>
                  <a:srgbClr val="FFFFFF"/>
                </a:solidFill>
                <a:latin typeface="+mj-lt"/>
                <a:ea typeface="+mj-ea"/>
                <a:cs typeface="+mj-cs"/>
              </a:rPr>
              <a:t>ENROLLMENT PROJECTIONS</a:t>
            </a:r>
          </a:p>
        </p:txBody>
      </p:sp>
      <p:pic>
        <p:nvPicPr>
          <p:cNvPr id="10" name="Picture 9" descr="A picture containing text, sign&#10;&#10;Description automatically generated">
            <a:extLst>
              <a:ext uri="{FF2B5EF4-FFF2-40B4-BE49-F238E27FC236}">
                <a16:creationId xmlns:a16="http://schemas.microsoft.com/office/drawing/2014/main" id="{7FF28B3A-6615-4DBA-8C51-B282ABE62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88" y="6001554"/>
            <a:ext cx="1016525" cy="711567"/>
          </a:xfrm>
          <a:prstGeom prst="rect">
            <a:avLst/>
          </a:prstGeom>
        </p:spPr>
      </p:pic>
      <p:sp>
        <p:nvSpPr>
          <p:cNvPr id="12" name="Rectangle 11">
            <a:extLst>
              <a:ext uri="{FF2B5EF4-FFF2-40B4-BE49-F238E27FC236}">
                <a16:creationId xmlns:a16="http://schemas.microsoft.com/office/drawing/2014/main" id="{896ED74A-0B35-1D7F-F044-45D57DCA10C2}"/>
              </a:ext>
            </a:extLst>
          </p:cNvPr>
          <p:cNvSpPr/>
          <p:nvPr/>
        </p:nvSpPr>
        <p:spPr>
          <a:xfrm>
            <a:off x="1129413" y="1916226"/>
            <a:ext cx="7457677" cy="4092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spcAft>
                <a:spcPts val="600"/>
              </a:spcAft>
              <a:buFont typeface="Arial" panose="020B0604020202020204" pitchFamily="34" charset="0"/>
              <a:buChar char="•"/>
            </a:pPr>
            <a:r>
              <a:rPr lang="en-US" sz="3000" dirty="0">
                <a:solidFill>
                  <a:srgbClr val="0070C0"/>
                </a:solidFill>
              </a:rPr>
              <a:t>Percentage Increase Model</a:t>
            </a:r>
          </a:p>
          <a:p>
            <a:pPr marL="457200" indent="-457200">
              <a:spcAft>
                <a:spcPts val="600"/>
              </a:spcAft>
              <a:buFont typeface="Arial" panose="020B0604020202020204" pitchFamily="34" charset="0"/>
              <a:buChar char="•"/>
            </a:pPr>
            <a:r>
              <a:rPr lang="en-US" sz="3000" dirty="0">
                <a:solidFill>
                  <a:srgbClr val="0070C0"/>
                </a:solidFill>
              </a:rPr>
              <a:t>Regression Model</a:t>
            </a:r>
          </a:p>
          <a:p>
            <a:pPr marL="457200" indent="-457200">
              <a:spcAft>
                <a:spcPts val="600"/>
              </a:spcAft>
              <a:buFont typeface="Arial" panose="020B0604020202020204" pitchFamily="34" charset="0"/>
              <a:buChar char="•"/>
            </a:pPr>
            <a:r>
              <a:rPr lang="en-US" sz="3000" dirty="0">
                <a:solidFill>
                  <a:srgbClr val="0070C0"/>
                </a:solidFill>
              </a:rPr>
              <a:t>Cohort Survival Model – Linear Regression K</a:t>
            </a:r>
          </a:p>
          <a:p>
            <a:pPr marL="457200" indent="-457200">
              <a:spcAft>
                <a:spcPts val="600"/>
              </a:spcAft>
              <a:buFont typeface="Arial" panose="020B0604020202020204" pitchFamily="34" charset="0"/>
              <a:buChar char="•"/>
            </a:pPr>
            <a:r>
              <a:rPr lang="en-US" sz="3000" dirty="0">
                <a:solidFill>
                  <a:srgbClr val="0070C0"/>
                </a:solidFill>
              </a:rPr>
              <a:t>Cohort Survival Model – Natality K</a:t>
            </a:r>
          </a:p>
          <a:p>
            <a:pPr marL="457200" indent="-457200">
              <a:spcAft>
                <a:spcPts val="600"/>
              </a:spcAft>
              <a:buFont typeface="Arial" panose="020B0604020202020204" pitchFamily="34" charset="0"/>
              <a:buChar char="•"/>
            </a:pPr>
            <a:r>
              <a:rPr lang="en-US" sz="3000" dirty="0">
                <a:solidFill>
                  <a:srgbClr val="0070C0"/>
                </a:solidFill>
              </a:rPr>
              <a:t>Students per Housing Unit</a:t>
            </a:r>
          </a:p>
          <a:p>
            <a:endParaRPr lang="en-US" sz="3200" dirty="0">
              <a:solidFill>
                <a:srgbClr val="0070C0"/>
              </a:solidFill>
            </a:endParaRPr>
          </a:p>
        </p:txBody>
      </p:sp>
    </p:spTree>
    <p:extLst>
      <p:ext uri="{BB962C8B-B14F-4D97-AF65-F5344CB8AC3E}">
        <p14:creationId xmlns:p14="http://schemas.microsoft.com/office/powerpoint/2010/main" val="413362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28699" y="294538"/>
            <a:ext cx="7421963" cy="1033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defTabSz="914400">
              <a:lnSpc>
                <a:spcPct val="90000"/>
              </a:lnSpc>
              <a:spcBef>
                <a:spcPct val="0"/>
              </a:spcBef>
              <a:spcAft>
                <a:spcPts val="600"/>
              </a:spcAft>
            </a:pPr>
            <a:r>
              <a:rPr lang="en-US" sz="3500" b="1" kern="1200" dirty="0">
                <a:solidFill>
                  <a:srgbClr val="FFFFFF"/>
                </a:solidFill>
                <a:latin typeface="+mj-lt"/>
                <a:ea typeface="+mj-ea"/>
                <a:cs typeface="+mj-cs"/>
              </a:rPr>
              <a:t>ENROLLMENT PROJECTIONS</a:t>
            </a:r>
          </a:p>
        </p:txBody>
      </p:sp>
      <p:pic>
        <p:nvPicPr>
          <p:cNvPr id="10" name="Picture 9" descr="A picture containing text, sign&#10;&#10;Description automatically generated">
            <a:extLst>
              <a:ext uri="{FF2B5EF4-FFF2-40B4-BE49-F238E27FC236}">
                <a16:creationId xmlns:a16="http://schemas.microsoft.com/office/drawing/2014/main" id="{7FF28B3A-6615-4DBA-8C51-B282ABE62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88" y="6001554"/>
            <a:ext cx="1016525" cy="711567"/>
          </a:xfrm>
          <a:prstGeom prst="rect">
            <a:avLst/>
          </a:prstGeom>
        </p:spPr>
      </p:pic>
      <p:pic>
        <p:nvPicPr>
          <p:cNvPr id="14" name="Picture 13" descr="A screenshot of a cell phone&#10;&#10;Description automatically generated">
            <a:extLst>
              <a:ext uri="{FF2B5EF4-FFF2-40B4-BE49-F238E27FC236}">
                <a16:creationId xmlns:a16="http://schemas.microsoft.com/office/drawing/2014/main" id="{E58CBE90-73C5-F2A2-6C66-516AD2010A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163" y="1899452"/>
            <a:ext cx="8548464" cy="2067578"/>
          </a:xfrm>
          <a:prstGeom prst="rect">
            <a:avLst/>
          </a:prstGeom>
        </p:spPr>
      </p:pic>
      <p:pic>
        <p:nvPicPr>
          <p:cNvPr id="16" name="Picture 15" descr="A screenshot of a cell phone&#10;&#10;Description automatically generated">
            <a:extLst>
              <a:ext uri="{FF2B5EF4-FFF2-40B4-BE49-F238E27FC236}">
                <a16:creationId xmlns:a16="http://schemas.microsoft.com/office/drawing/2014/main" id="{BF986DA1-85F9-6E71-9F98-59FD859753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000" y="4269051"/>
            <a:ext cx="8456874" cy="1314492"/>
          </a:xfrm>
          <a:prstGeom prst="rect">
            <a:avLst/>
          </a:prstGeom>
        </p:spPr>
      </p:pic>
      <p:sp>
        <p:nvSpPr>
          <p:cNvPr id="3" name="Rounded Rectangle 2">
            <a:extLst>
              <a:ext uri="{FF2B5EF4-FFF2-40B4-BE49-F238E27FC236}">
                <a16:creationId xmlns:a16="http://schemas.microsoft.com/office/drawing/2014/main" id="{DDD86381-8053-C95D-3DB1-30DAF02A1175}"/>
              </a:ext>
            </a:extLst>
          </p:cNvPr>
          <p:cNvSpPr/>
          <p:nvPr/>
        </p:nvSpPr>
        <p:spPr>
          <a:xfrm>
            <a:off x="305163" y="4926297"/>
            <a:ext cx="8483209" cy="285008"/>
          </a:xfrm>
          <a:prstGeom prst="roundRect">
            <a:avLst/>
          </a:prstGeom>
          <a:noFill/>
          <a:ln w="476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1826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28699" y="294538"/>
            <a:ext cx="7421963" cy="1033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defTabSz="914400">
              <a:lnSpc>
                <a:spcPct val="90000"/>
              </a:lnSpc>
              <a:spcBef>
                <a:spcPct val="0"/>
              </a:spcBef>
              <a:spcAft>
                <a:spcPts val="600"/>
              </a:spcAft>
            </a:pPr>
            <a:r>
              <a:rPr lang="en-US" sz="3500" b="1" kern="1200" dirty="0">
                <a:solidFill>
                  <a:srgbClr val="FFFFFF"/>
                </a:solidFill>
                <a:latin typeface="+mj-lt"/>
                <a:ea typeface="+mj-ea"/>
                <a:cs typeface="+mj-cs"/>
              </a:rPr>
              <a:t>WELCOME &amp; INTRODUCTIONS</a:t>
            </a:r>
          </a:p>
        </p:txBody>
      </p:sp>
      <p:pic>
        <p:nvPicPr>
          <p:cNvPr id="10" name="Picture 9" descr="A picture containing text, sign&#10;&#10;Description automatically generated">
            <a:extLst>
              <a:ext uri="{FF2B5EF4-FFF2-40B4-BE49-F238E27FC236}">
                <a16:creationId xmlns:a16="http://schemas.microsoft.com/office/drawing/2014/main" id="{7FF28B3A-6615-4DBA-8C51-B282ABE62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88" y="6001554"/>
            <a:ext cx="1016525" cy="711567"/>
          </a:xfrm>
          <a:prstGeom prst="rect">
            <a:avLst/>
          </a:prstGeom>
        </p:spPr>
      </p:pic>
      <p:sp>
        <p:nvSpPr>
          <p:cNvPr id="3" name="Rectangle 2">
            <a:extLst>
              <a:ext uri="{FF2B5EF4-FFF2-40B4-BE49-F238E27FC236}">
                <a16:creationId xmlns:a16="http://schemas.microsoft.com/office/drawing/2014/main" id="{3E5F9358-A561-8C13-E0FB-D1F88B5B551D}"/>
              </a:ext>
            </a:extLst>
          </p:cNvPr>
          <p:cNvSpPr/>
          <p:nvPr/>
        </p:nvSpPr>
        <p:spPr>
          <a:xfrm>
            <a:off x="1244160" y="2101342"/>
            <a:ext cx="6991039" cy="3136243"/>
          </a:xfrm>
          <a:prstGeom prst="rect">
            <a:avLst/>
          </a:prstGeom>
        </p:spPr>
        <p:txBody>
          <a:bodyPr wrap="square">
            <a:spAutoFit/>
          </a:bodyPr>
          <a:lstStyle/>
          <a:p>
            <a:pPr defTabSz="914400">
              <a:lnSpc>
                <a:spcPct val="90000"/>
              </a:lnSpc>
              <a:spcAft>
                <a:spcPts val="600"/>
              </a:spcAft>
            </a:pPr>
            <a:r>
              <a:rPr lang="en-US" sz="3200" dirty="0">
                <a:solidFill>
                  <a:schemeClr val="accent1">
                    <a:lumMod val="75000"/>
                  </a:schemeClr>
                </a:solidFill>
              </a:rPr>
              <a:t>Dr. Kory </a:t>
            </a:r>
            <a:r>
              <a:rPr lang="en-US" sz="3200" dirty="0" err="1">
                <a:solidFill>
                  <a:schemeClr val="accent1">
                    <a:lumMod val="75000"/>
                  </a:schemeClr>
                </a:solidFill>
              </a:rPr>
              <a:t>Kalahar</a:t>
            </a:r>
            <a:r>
              <a:rPr lang="en-US" sz="3200" dirty="0">
                <a:solidFill>
                  <a:schemeClr val="accent1">
                    <a:lumMod val="75000"/>
                  </a:schemeClr>
                </a:solidFill>
              </a:rPr>
              <a:t>, Superintendent</a:t>
            </a:r>
          </a:p>
          <a:p>
            <a:pPr marL="228600" defTabSz="914400">
              <a:lnSpc>
                <a:spcPct val="90000"/>
              </a:lnSpc>
              <a:spcAft>
                <a:spcPts val="600"/>
              </a:spcAft>
            </a:pPr>
            <a:endParaRPr lang="en-US" sz="3200" dirty="0">
              <a:solidFill>
                <a:schemeClr val="accent1">
                  <a:lumMod val="75000"/>
                </a:schemeClr>
              </a:solidFill>
            </a:endParaRPr>
          </a:p>
          <a:p>
            <a:pPr marL="457200" indent="-228600" defTabSz="914400">
              <a:lnSpc>
                <a:spcPct val="90000"/>
              </a:lnSpc>
              <a:spcAft>
                <a:spcPts val="600"/>
              </a:spcAft>
              <a:buFont typeface="Arial" panose="020B0604020202020204" pitchFamily="34" charset="0"/>
              <a:buChar char="•"/>
            </a:pPr>
            <a:r>
              <a:rPr lang="en-US" sz="3200" dirty="0">
                <a:solidFill>
                  <a:schemeClr val="accent1">
                    <a:lumMod val="75000"/>
                  </a:schemeClr>
                </a:solidFill>
              </a:rPr>
              <a:t>Welcome</a:t>
            </a:r>
          </a:p>
          <a:p>
            <a:pPr marL="457200" indent="-228600" defTabSz="914400">
              <a:lnSpc>
                <a:spcPct val="90000"/>
              </a:lnSpc>
              <a:spcAft>
                <a:spcPts val="600"/>
              </a:spcAft>
              <a:buFont typeface="Arial" panose="020B0604020202020204" pitchFamily="34" charset="0"/>
              <a:buChar char="•"/>
            </a:pPr>
            <a:r>
              <a:rPr lang="en-US" sz="3200" dirty="0">
                <a:solidFill>
                  <a:schemeClr val="accent1">
                    <a:lumMod val="75000"/>
                  </a:schemeClr>
                </a:solidFill>
              </a:rPr>
              <a:t>Introduction of Committee</a:t>
            </a:r>
          </a:p>
          <a:p>
            <a:pPr marL="457200" indent="-228600" defTabSz="914400">
              <a:lnSpc>
                <a:spcPct val="90000"/>
              </a:lnSpc>
              <a:spcAft>
                <a:spcPts val="600"/>
              </a:spcAft>
              <a:buFont typeface="Arial" panose="020B0604020202020204" pitchFamily="34" charset="0"/>
              <a:buChar char="•"/>
            </a:pPr>
            <a:r>
              <a:rPr lang="en-US" sz="3200" dirty="0">
                <a:solidFill>
                  <a:schemeClr val="accent1">
                    <a:lumMod val="75000"/>
                  </a:schemeClr>
                </a:solidFill>
              </a:rPr>
              <a:t>Background</a:t>
            </a:r>
          </a:p>
          <a:p>
            <a:pPr marL="457200" indent="-228600" defTabSz="914400">
              <a:lnSpc>
                <a:spcPct val="90000"/>
              </a:lnSpc>
              <a:spcAft>
                <a:spcPts val="600"/>
              </a:spcAft>
              <a:buFont typeface="Arial" panose="020B0604020202020204" pitchFamily="34" charset="0"/>
              <a:buChar char="•"/>
            </a:pPr>
            <a:r>
              <a:rPr lang="en-US" sz="3200" dirty="0">
                <a:solidFill>
                  <a:schemeClr val="accent1">
                    <a:lumMod val="75000"/>
                  </a:schemeClr>
                </a:solidFill>
              </a:rPr>
              <a:t>Outcomes</a:t>
            </a:r>
          </a:p>
        </p:txBody>
      </p:sp>
    </p:spTree>
    <p:extLst>
      <p:ext uri="{BB962C8B-B14F-4D97-AF65-F5344CB8AC3E}">
        <p14:creationId xmlns:p14="http://schemas.microsoft.com/office/powerpoint/2010/main" val="3307374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28699" y="294538"/>
            <a:ext cx="7421963" cy="1033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p>
            <a:pPr algn="ctr" defTabSz="914400">
              <a:lnSpc>
                <a:spcPct val="90000"/>
              </a:lnSpc>
              <a:spcBef>
                <a:spcPct val="0"/>
              </a:spcBef>
              <a:spcAft>
                <a:spcPts val="600"/>
              </a:spcAft>
            </a:pPr>
            <a:r>
              <a:rPr lang="en-US" sz="3500" b="1" kern="1200" dirty="0">
                <a:solidFill>
                  <a:srgbClr val="FFFFFF"/>
                </a:solidFill>
                <a:latin typeface="+mj-lt"/>
                <a:ea typeface="+mj-ea"/>
                <a:cs typeface="+mj-cs"/>
              </a:rPr>
              <a:t>ENROLLMENT PROJECTIONS </a:t>
            </a:r>
          </a:p>
          <a:p>
            <a:pPr algn="ctr" defTabSz="914400">
              <a:lnSpc>
                <a:spcPct val="90000"/>
              </a:lnSpc>
              <a:spcBef>
                <a:spcPct val="0"/>
              </a:spcBef>
              <a:spcAft>
                <a:spcPts val="600"/>
              </a:spcAft>
            </a:pPr>
            <a:r>
              <a:rPr lang="en-US" sz="3500" b="1" kern="1200" dirty="0">
                <a:solidFill>
                  <a:srgbClr val="FFFFFF"/>
                </a:solidFill>
                <a:latin typeface="+mj-lt"/>
                <a:ea typeface="+mj-ea"/>
                <a:cs typeface="+mj-cs"/>
              </a:rPr>
              <a:t>K-12</a:t>
            </a:r>
          </a:p>
        </p:txBody>
      </p:sp>
      <p:pic>
        <p:nvPicPr>
          <p:cNvPr id="10" name="Picture 9" descr="A picture containing text, sign&#10;&#10;Description automatically generated">
            <a:extLst>
              <a:ext uri="{FF2B5EF4-FFF2-40B4-BE49-F238E27FC236}">
                <a16:creationId xmlns:a16="http://schemas.microsoft.com/office/drawing/2014/main" id="{7FF28B3A-6615-4DBA-8C51-B282ABE62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88" y="6001554"/>
            <a:ext cx="1016525" cy="711567"/>
          </a:xfrm>
          <a:prstGeom prst="rect">
            <a:avLst/>
          </a:prstGeom>
        </p:spPr>
      </p:pic>
      <p:pic>
        <p:nvPicPr>
          <p:cNvPr id="5" name="Picture 4" descr="A graph of a school district&#10;&#10;Description automatically generated">
            <a:extLst>
              <a:ext uri="{FF2B5EF4-FFF2-40B4-BE49-F238E27FC236}">
                <a16:creationId xmlns:a16="http://schemas.microsoft.com/office/drawing/2014/main" id="{89D1199E-7741-99AE-C017-EC31D670D5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695" y="1818851"/>
            <a:ext cx="8717677" cy="3913478"/>
          </a:xfrm>
          <a:prstGeom prst="rect">
            <a:avLst/>
          </a:prstGeom>
        </p:spPr>
      </p:pic>
    </p:spTree>
    <p:extLst>
      <p:ext uri="{BB962C8B-B14F-4D97-AF65-F5344CB8AC3E}">
        <p14:creationId xmlns:p14="http://schemas.microsoft.com/office/powerpoint/2010/main" val="4206537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28699" y="294538"/>
            <a:ext cx="7421963" cy="1033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p>
            <a:pPr algn="ctr" defTabSz="914400">
              <a:lnSpc>
                <a:spcPct val="90000"/>
              </a:lnSpc>
              <a:spcBef>
                <a:spcPct val="0"/>
              </a:spcBef>
              <a:spcAft>
                <a:spcPts val="600"/>
              </a:spcAft>
            </a:pPr>
            <a:r>
              <a:rPr lang="en-US" sz="3500" b="1" kern="1200" dirty="0">
                <a:solidFill>
                  <a:srgbClr val="FFFFFF"/>
                </a:solidFill>
                <a:latin typeface="+mj-lt"/>
                <a:ea typeface="+mj-ea"/>
                <a:cs typeface="+mj-cs"/>
              </a:rPr>
              <a:t>ENROLLMENT PROJECTIONS </a:t>
            </a:r>
          </a:p>
          <a:p>
            <a:pPr algn="ctr" defTabSz="914400">
              <a:lnSpc>
                <a:spcPct val="90000"/>
              </a:lnSpc>
              <a:spcBef>
                <a:spcPct val="0"/>
              </a:spcBef>
              <a:spcAft>
                <a:spcPts val="600"/>
              </a:spcAft>
            </a:pPr>
            <a:r>
              <a:rPr lang="en-US" sz="3500" b="1" kern="1200" dirty="0">
                <a:solidFill>
                  <a:srgbClr val="FFFFFF"/>
                </a:solidFill>
                <a:latin typeface="+mj-lt"/>
                <a:ea typeface="+mj-ea"/>
                <a:cs typeface="+mj-cs"/>
              </a:rPr>
              <a:t>K-5</a:t>
            </a:r>
          </a:p>
        </p:txBody>
      </p:sp>
      <p:pic>
        <p:nvPicPr>
          <p:cNvPr id="10" name="Picture 9" descr="A picture containing text, sign&#10;&#10;Description automatically generated">
            <a:extLst>
              <a:ext uri="{FF2B5EF4-FFF2-40B4-BE49-F238E27FC236}">
                <a16:creationId xmlns:a16="http://schemas.microsoft.com/office/drawing/2014/main" id="{7FF28B3A-6615-4DBA-8C51-B282ABE62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88" y="6001554"/>
            <a:ext cx="1016525" cy="711567"/>
          </a:xfrm>
          <a:prstGeom prst="rect">
            <a:avLst/>
          </a:prstGeom>
        </p:spPr>
      </p:pic>
      <p:pic>
        <p:nvPicPr>
          <p:cNvPr id="4" name="Picture 3" descr="A graph of a school district&#10;&#10;Description automatically generated">
            <a:extLst>
              <a:ext uri="{FF2B5EF4-FFF2-40B4-BE49-F238E27FC236}">
                <a16:creationId xmlns:a16="http://schemas.microsoft.com/office/drawing/2014/main" id="{52D7A0BE-B863-68BE-892F-94FBF50000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512" y="2030847"/>
            <a:ext cx="8240526" cy="3701482"/>
          </a:xfrm>
          <a:prstGeom prst="rect">
            <a:avLst/>
          </a:prstGeom>
        </p:spPr>
      </p:pic>
    </p:spTree>
    <p:extLst>
      <p:ext uri="{BB962C8B-B14F-4D97-AF65-F5344CB8AC3E}">
        <p14:creationId xmlns:p14="http://schemas.microsoft.com/office/powerpoint/2010/main" val="4086972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28699" y="294538"/>
            <a:ext cx="7421963" cy="1033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p>
            <a:pPr algn="ctr" defTabSz="914400">
              <a:lnSpc>
                <a:spcPct val="90000"/>
              </a:lnSpc>
              <a:spcBef>
                <a:spcPct val="0"/>
              </a:spcBef>
              <a:spcAft>
                <a:spcPts val="600"/>
              </a:spcAft>
            </a:pPr>
            <a:r>
              <a:rPr lang="en-US" sz="3500" b="1" kern="1200" dirty="0">
                <a:solidFill>
                  <a:srgbClr val="FFFFFF"/>
                </a:solidFill>
                <a:latin typeface="+mj-lt"/>
                <a:ea typeface="+mj-ea"/>
                <a:cs typeface="+mj-cs"/>
              </a:rPr>
              <a:t>ENROLLMENT PROJECTIONS </a:t>
            </a:r>
          </a:p>
          <a:p>
            <a:pPr algn="ctr" defTabSz="914400">
              <a:lnSpc>
                <a:spcPct val="90000"/>
              </a:lnSpc>
              <a:spcBef>
                <a:spcPct val="0"/>
              </a:spcBef>
              <a:spcAft>
                <a:spcPts val="600"/>
              </a:spcAft>
            </a:pPr>
            <a:r>
              <a:rPr lang="en-US" sz="3500" b="1" kern="1200" dirty="0">
                <a:solidFill>
                  <a:srgbClr val="FFFFFF"/>
                </a:solidFill>
                <a:latin typeface="+mj-lt"/>
                <a:ea typeface="+mj-ea"/>
                <a:cs typeface="+mj-cs"/>
              </a:rPr>
              <a:t>6-8</a:t>
            </a:r>
          </a:p>
        </p:txBody>
      </p:sp>
      <p:pic>
        <p:nvPicPr>
          <p:cNvPr id="10" name="Picture 9" descr="A picture containing text, sign&#10;&#10;Description automatically generated">
            <a:extLst>
              <a:ext uri="{FF2B5EF4-FFF2-40B4-BE49-F238E27FC236}">
                <a16:creationId xmlns:a16="http://schemas.microsoft.com/office/drawing/2014/main" id="{7FF28B3A-6615-4DBA-8C51-B282ABE62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88" y="6001554"/>
            <a:ext cx="1016525" cy="711567"/>
          </a:xfrm>
          <a:prstGeom prst="rect">
            <a:avLst/>
          </a:prstGeom>
        </p:spPr>
      </p:pic>
      <p:pic>
        <p:nvPicPr>
          <p:cNvPr id="4" name="Picture 3" descr="A graph with numbers and lines&#10;&#10;Description automatically generated">
            <a:extLst>
              <a:ext uri="{FF2B5EF4-FFF2-40B4-BE49-F238E27FC236}">
                <a16:creationId xmlns:a16="http://schemas.microsoft.com/office/drawing/2014/main" id="{D8090929-B38D-DD50-3FCE-8B312D57AB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888" y="1798756"/>
            <a:ext cx="8824725" cy="3933573"/>
          </a:xfrm>
          <a:prstGeom prst="rect">
            <a:avLst/>
          </a:prstGeom>
        </p:spPr>
      </p:pic>
    </p:spTree>
    <p:extLst>
      <p:ext uri="{BB962C8B-B14F-4D97-AF65-F5344CB8AC3E}">
        <p14:creationId xmlns:p14="http://schemas.microsoft.com/office/powerpoint/2010/main" val="1342421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28699" y="294538"/>
            <a:ext cx="7421963" cy="1033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p>
            <a:pPr algn="ctr" defTabSz="914400">
              <a:lnSpc>
                <a:spcPct val="90000"/>
              </a:lnSpc>
              <a:spcBef>
                <a:spcPct val="0"/>
              </a:spcBef>
              <a:spcAft>
                <a:spcPts val="600"/>
              </a:spcAft>
            </a:pPr>
            <a:r>
              <a:rPr lang="en-US" sz="3500" b="1" kern="1200" dirty="0">
                <a:solidFill>
                  <a:srgbClr val="FFFFFF"/>
                </a:solidFill>
                <a:latin typeface="+mj-lt"/>
                <a:ea typeface="+mj-ea"/>
                <a:cs typeface="+mj-cs"/>
              </a:rPr>
              <a:t>ENROLLMENT PROJECTIONS </a:t>
            </a:r>
          </a:p>
          <a:p>
            <a:pPr algn="ctr" defTabSz="914400">
              <a:lnSpc>
                <a:spcPct val="90000"/>
              </a:lnSpc>
              <a:spcBef>
                <a:spcPct val="0"/>
              </a:spcBef>
              <a:spcAft>
                <a:spcPts val="600"/>
              </a:spcAft>
            </a:pPr>
            <a:r>
              <a:rPr lang="en-US" sz="3500" b="1" kern="1200" dirty="0">
                <a:solidFill>
                  <a:srgbClr val="FFFFFF"/>
                </a:solidFill>
                <a:latin typeface="+mj-lt"/>
                <a:ea typeface="+mj-ea"/>
                <a:cs typeface="+mj-cs"/>
              </a:rPr>
              <a:t>9-12</a:t>
            </a:r>
          </a:p>
        </p:txBody>
      </p:sp>
      <p:pic>
        <p:nvPicPr>
          <p:cNvPr id="10" name="Picture 9" descr="A picture containing text, sign&#10;&#10;Description automatically generated">
            <a:extLst>
              <a:ext uri="{FF2B5EF4-FFF2-40B4-BE49-F238E27FC236}">
                <a16:creationId xmlns:a16="http://schemas.microsoft.com/office/drawing/2014/main" id="{7FF28B3A-6615-4DBA-8C51-B282ABE62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88" y="6001554"/>
            <a:ext cx="1016525" cy="711567"/>
          </a:xfrm>
          <a:prstGeom prst="rect">
            <a:avLst/>
          </a:prstGeom>
        </p:spPr>
      </p:pic>
      <p:pic>
        <p:nvPicPr>
          <p:cNvPr id="4" name="Picture 3" descr="A graph of a school district&#10;&#10;Description automatically generated">
            <a:extLst>
              <a:ext uri="{FF2B5EF4-FFF2-40B4-BE49-F238E27FC236}">
                <a16:creationId xmlns:a16="http://schemas.microsoft.com/office/drawing/2014/main" id="{FA76ECFE-C9B1-A646-0CBC-AACDA88B61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888" y="1841644"/>
            <a:ext cx="8826972" cy="3897373"/>
          </a:xfrm>
          <a:prstGeom prst="rect">
            <a:avLst/>
          </a:prstGeom>
        </p:spPr>
      </p:pic>
    </p:spTree>
    <p:extLst>
      <p:ext uri="{BB962C8B-B14F-4D97-AF65-F5344CB8AC3E}">
        <p14:creationId xmlns:p14="http://schemas.microsoft.com/office/powerpoint/2010/main" val="3682195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28699" y="294538"/>
            <a:ext cx="7421963" cy="1033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p>
            <a:pPr algn="ctr" defTabSz="914400">
              <a:lnSpc>
                <a:spcPct val="90000"/>
              </a:lnSpc>
              <a:spcBef>
                <a:spcPct val="0"/>
              </a:spcBef>
              <a:spcAft>
                <a:spcPts val="600"/>
              </a:spcAft>
            </a:pPr>
            <a:r>
              <a:rPr lang="en-US" sz="3500" b="1" dirty="0">
                <a:solidFill>
                  <a:srgbClr val="FFFFFF"/>
                </a:solidFill>
                <a:latin typeface="+mj-lt"/>
                <a:ea typeface="+mj-ea"/>
                <a:cs typeface="+mj-cs"/>
              </a:rPr>
              <a:t>PROGRAMMATIC CLASS SIZE STANDARDS</a:t>
            </a:r>
            <a:endParaRPr lang="en-US" sz="3500" b="1" kern="1200" dirty="0">
              <a:solidFill>
                <a:srgbClr val="FFFFFF"/>
              </a:solidFill>
              <a:latin typeface="+mj-lt"/>
              <a:ea typeface="+mj-ea"/>
              <a:cs typeface="+mj-cs"/>
            </a:endParaRPr>
          </a:p>
        </p:txBody>
      </p:sp>
      <p:pic>
        <p:nvPicPr>
          <p:cNvPr id="10" name="Picture 9" descr="A picture containing text, sign&#10;&#10;Description automatically generated">
            <a:extLst>
              <a:ext uri="{FF2B5EF4-FFF2-40B4-BE49-F238E27FC236}">
                <a16:creationId xmlns:a16="http://schemas.microsoft.com/office/drawing/2014/main" id="{7FF28B3A-6615-4DBA-8C51-B282ABE62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88" y="6001554"/>
            <a:ext cx="1016525" cy="711567"/>
          </a:xfrm>
          <a:prstGeom prst="rect">
            <a:avLst/>
          </a:prstGeom>
        </p:spPr>
      </p:pic>
      <p:graphicFrame>
        <p:nvGraphicFramePr>
          <p:cNvPr id="11" name="Table 10">
            <a:extLst>
              <a:ext uri="{FF2B5EF4-FFF2-40B4-BE49-F238E27FC236}">
                <a16:creationId xmlns:a16="http://schemas.microsoft.com/office/drawing/2014/main" id="{2AF87A4B-D43B-725F-C7F2-18726C4621BA}"/>
              </a:ext>
            </a:extLst>
          </p:cNvPr>
          <p:cNvGraphicFramePr>
            <a:graphicFrameLocks noGrp="1"/>
          </p:cNvGraphicFramePr>
          <p:nvPr>
            <p:extLst>
              <p:ext uri="{D42A27DB-BD31-4B8C-83A1-F6EECF244321}">
                <p14:modId xmlns:p14="http://schemas.microsoft.com/office/powerpoint/2010/main" val="4282393297"/>
              </p:ext>
            </p:extLst>
          </p:nvPr>
        </p:nvGraphicFramePr>
        <p:xfrm>
          <a:off x="2289488" y="1905382"/>
          <a:ext cx="4565020" cy="4058684"/>
        </p:xfrm>
        <a:graphic>
          <a:graphicData uri="http://schemas.openxmlformats.org/drawingml/2006/table">
            <a:tbl>
              <a:tblPr>
                <a:tableStyleId>{5C22544A-7EE6-4342-B048-85BDC9FD1C3A}</a:tableStyleId>
              </a:tblPr>
              <a:tblGrid>
                <a:gridCol w="3378115">
                  <a:extLst>
                    <a:ext uri="{9D8B030D-6E8A-4147-A177-3AD203B41FA5}">
                      <a16:colId xmlns:a16="http://schemas.microsoft.com/office/drawing/2014/main" val="20000"/>
                    </a:ext>
                  </a:extLst>
                </a:gridCol>
                <a:gridCol w="1186905">
                  <a:extLst>
                    <a:ext uri="{9D8B030D-6E8A-4147-A177-3AD203B41FA5}">
                      <a16:colId xmlns:a16="http://schemas.microsoft.com/office/drawing/2014/main" val="20001"/>
                    </a:ext>
                  </a:extLst>
                </a:gridCol>
              </a:tblGrid>
              <a:tr h="368699">
                <a:tc gridSpan="2">
                  <a:txBody>
                    <a:bodyPr/>
                    <a:lstStyle/>
                    <a:p>
                      <a:pPr algn="ctr" fontAlgn="b"/>
                      <a:r>
                        <a:rPr lang="en-US" sz="2000" b="1" u="none" strike="noStrike" dirty="0">
                          <a:solidFill>
                            <a:schemeClr val="bg1"/>
                          </a:solidFill>
                          <a:effectLst/>
                        </a:rPr>
                        <a:t>ELEMENTARY SCHOOL</a:t>
                      </a:r>
                      <a:endParaRPr lang="en-US" sz="2000" b="1" i="0" u="none" strike="noStrike" dirty="0">
                        <a:solidFill>
                          <a:schemeClr val="bg1"/>
                        </a:solidFill>
                        <a:effectLst/>
                        <a:latin typeface="Arial" charset="0"/>
                      </a:endParaRPr>
                    </a:p>
                  </a:txBody>
                  <a:tcPr marL="0" marR="0" marT="0" marB="0" anchor="b">
                    <a:solidFill>
                      <a:srgbClr val="0070C0"/>
                    </a:solidFill>
                  </a:tcPr>
                </a:tc>
                <a:tc hMerge="1">
                  <a:txBody>
                    <a:bodyPr/>
                    <a:lstStyle/>
                    <a:p>
                      <a:endParaRPr lang="en-US"/>
                    </a:p>
                  </a:txBody>
                  <a:tcPr/>
                </a:tc>
                <a:extLst>
                  <a:ext uri="{0D108BD9-81ED-4DB2-BD59-A6C34878D82A}">
                    <a16:rowId xmlns:a16="http://schemas.microsoft.com/office/drawing/2014/main" val="10000"/>
                  </a:ext>
                </a:extLst>
              </a:tr>
              <a:tr h="223827">
                <a:tc>
                  <a:txBody>
                    <a:bodyPr/>
                    <a:lstStyle/>
                    <a:p>
                      <a:pPr algn="l" fontAlgn="b"/>
                      <a:r>
                        <a:rPr lang="en-US" sz="1800" b="0" i="0" u="none" strike="noStrike" dirty="0">
                          <a:solidFill>
                            <a:srgbClr val="000000"/>
                          </a:solidFill>
                          <a:effectLst/>
                          <a:highlight>
                            <a:srgbClr val="FFFF00"/>
                          </a:highlight>
                          <a:latin typeface="+mn-lt"/>
                        </a:rPr>
                        <a:t>TK (all day) / PreK (1/2 day)</a:t>
                      </a:r>
                    </a:p>
                  </a:txBody>
                  <a:tcPr marL="9525" marR="9525" marT="9525" marB="0" anchor="b"/>
                </a:tc>
                <a:tc>
                  <a:txBody>
                    <a:bodyPr/>
                    <a:lstStyle/>
                    <a:p>
                      <a:pPr algn="ctr" fontAlgn="b"/>
                      <a:r>
                        <a:rPr lang="en-US" sz="1800" b="0" i="0" u="none" strike="noStrike" dirty="0">
                          <a:solidFill>
                            <a:srgbClr val="000000"/>
                          </a:solidFill>
                          <a:effectLst/>
                          <a:highlight>
                            <a:srgbClr val="FFFF00"/>
                          </a:highlight>
                          <a:latin typeface="+mn-lt"/>
                        </a:rPr>
                        <a:t>15</a:t>
                      </a:r>
                    </a:p>
                  </a:txBody>
                  <a:tcPr marL="9525" marR="9525" marT="9525" marB="0" anchor="b"/>
                </a:tc>
                <a:extLst>
                  <a:ext uri="{0D108BD9-81ED-4DB2-BD59-A6C34878D82A}">
                    <a16:rowId xmlns:a16="http://schemas.microsoft.com/office/drawing/2014/main" val="2818510208"/>
                  </a:ext>
                </a:extLst>
              </a:tr>
              <a:tr h="223827">
                <a:tc>
                  <a:txBody>
                    <a:bodyPr/>
                    <a:lstStyle/>
                    <a:p>
                      <a:pPr algn="l" fontAlgn="b"/>
                      <a:r>
                        <a:rPr lang="en-US" sz="1800" b="0" i="0" u="none" strike="noStrike" dirty="0">
                          <a:solidFill>
                            <a:srgbClr val="000000"/>
                          </a:solidFill>
                          <a:effectLst/>
                          <a:latin typeface="+mn-lt"/>
                        </a:rPr>
                        <a:t>K - Full Day (FTE)</a:t>
                      </a:r>
                    </a:p>
                  </a:txBody>
                  <a:tcPr marL="9525" marR="9525" marT="9525" marB="0" anchor="b"/>
                </a:tc>
                <a:tc>
                  <a:txBody>
                    <a:bodyPr/>
                    <a:lstStyle/>
                    <a:p>
                      <a:pPr algn="ctr" fontAlgn="b"/>
                      <a:r>
                        <a:rPr lang="en-US" sz="1800" b="0" i="0" u="none" strike="noStrike" dirty="0">
                          <a:solidFill>
                            <a:srgbClr val="000000"/>
                          </a:solidFill>
                          <a:effectLst/>
                          <a:latin typeface="+mn-lt"/>
                        </a:rPr>
                        <a:t>20</a:t>
                      </a:r>
                    </a:p>
                  </a:txBody>
                  <a:tcPr marL="9525" marR="9525" marT="9525" marB="0" anchor="b"/>
                </a:tc>
                <a:extLst>
                  <a:ext uri="{0D108BD9-81ED-4DB2-BD59-A6C34878D82A}">
                    <a16:rowId xmlns:a16="http://schemas.microsoft.com/office/drawing/2014/main" val="10002"/>
                  </a:ext>
                </a:extLst>
              </a:tr>
              <a:tr h="223827">
                <a:tc>
                  <a:txBody>
                    <a:bodyPr/>
                    <a:lstStyle/>
                    <a:p>
                      <a:pPr algn="l" fontAlgn="b"/>
                      <a:r>
                        <a:rPr lang="en-US" sz="1800" b="0" i="0" u="none" strike="noStrike">
                          <a:solidFill>
                            <a:srgbClr val="000000"/>
                          </a:solidFill>
                          <a:effectLst/>
                          <a:latin typeface="+mn-lt"/>
                        </a:rPr>
                        <a:t>Grade 1</a:t>
                      </a:r>
                    </a:p>
                  </a:txBody>
                  <a:tcPr marL="9525" marR="9525" marT="9525" marB="0" anchor="b"/>
                </a:tc>
                <a:tc>
                  <a:txBody>
                    <a:bodyPr/>
                    <a:lstStyle/>
                    <a:p>
                      <a:pPr algn="ctr" fontAlgn="b"/>
                      <a:r>
                        <a:rPr lang="en-US" sz="1800" b="0" i="0" u="none" strike="noStrike" dirty="0">
                          <a:solidFill>
                            <a:srgbClr val="000000"/>
                          </a:solidFill>
                          <a:effectLst/>
                          <a:latin typeface="+mn-lt"/>
                        </a:rPr>
                        <a:t>22</a:t>
                      </a:r>
                    </a:p>
                  </a:txBody>
                  <a:tcPr marL="9525" marR="9525" marT="9525" marB="0" anchor="b"/>
                </a:tc>
                <a:extLst>
                  <a:ext uri="{0D108BD9-81ED-4DB2-BD59-A6C34878D82A}">
                    <a16:rowId xmlns:a16="http://schemas.microsoft.com/office/drawing/2014/main" val="10003"/>
                  </a:ext>
                </a:extLst>
              </a:tr>
              <a:tr h="223827">
                <a:tc>
                  <a:txBody>
                    <a:bodyPr/>
                    <a:lstStyle/>
                    <a:p>
                      <a:pPr algn="l" fontAlgn="b"/>
                      <a:r>
                        <a:rPr lang="en-US" sz="1800" b="0" i="0" u="none" strike="noStrike" dirty="0">
                          <a:solidFill>
                            <a:srgbClr val="000000"/>
                          </a:solidFill>
                          <a:effectLst/>
                          <a:latin typeface="+mn-lt"/>
                        </a:rPr>
                        <a:t>Grade 2</a:t>
                      </a:r>
                    </a:p>
                  </a:txBody>
                  <a:tcPr marL="9525" marR="9525" marT="9525" marB="0" anchor="b"/>
                </a:tc>
                <a:tc>
                  <a:txBody>
                    <a:bodyPr/>
                    <a:lstStyle/>
                    <a:p>
                      <a:pPr algn="ctr" fontAlgn="b"/>
                      <a:r>
                        <a:rPr lang="en-US" sz="1800" b="0" i="0" u="none" strike="noStrike" dirty="0">
                          <a:solidFill>
                            <a:srgbClr val="000000"/>
                          </a:solidFill>
                          <a:effectLst/>
                          <a:latin typeface="+mn-lt"/>
                        </a:rPr>
                        <a:t>22</a:t>
                      </a:r>
                    </a:p>
                  </a:txBody>
                  <a:tcPr marL="9525" marR="9525" marT="9525" marB="0" anchor="b"/>
                </a:tc>
                <a:extLst>
                  <a:ext uri="{0D108BD9-81ED-4DB2-BD59-A6C34878D82A}">
                    <a16:rowId xmlns:a16="http://schemas.microsoft.com/office/drawing/2014/main" val="10004"/>
                  </a:ext>
                </a:extLst>
              </a:tr>
              <a:tr h="223827">
                <a:tc>
                  <a:txBody>
                    <a:bodyPr/>
                    <a:lstStyle/>
                    <a:p>
                      <a:pPr algn="l" fontAlgn="b"/>
                      <a:r>
                        <a:rPr lang="en-US" sz="1800" b="0" i="0" u="none" strike="noStrike">
                          <a:solidFill>
                            <a:srgbClr val="000000"/>
                          </a:solidFill>
                          <a:effectLst/>
                          <a:latin typeface="+mn-lt"/>
                        </a:rPr>
                        <a:t>Grade 3</a:t>
                      </a:r>
                    </a:p>
                  </a:txBody>
                  <a:tcPr marL="9525" marR="9525" marT="9525" marB="0" anchor="b"/>
                </a:tc>
                <a:tc>
                  <a:txBody>
                    <a:bodyPr/>
                    <a:lstStyle/>
                    <a:p>
                      <a:pPr algn="ctr" fontAlgn="b"/>
                      <a:r>
                        <a:rPr lang="en-US" sz="1800" b="0" i="0" u="none" strike="noStrike" dirty="0">
                          <a:solidFill>
                            <a:srgbClr val="000000"/>
                          </a:solidFill>
                          <a:effectLst/>
                          <a:latin typeface="+mn-lt"/>
                        </a:rPr>
                        <a:t>24</a:t>
                      </a:r>
                    </a:p>
                  </a:txBody>
                  <a:tcPr marL="9525" marR="9525" marT="9525" marB="0" anchor="b"/>
                </a:tc>
                <a:extLst>
                  <a:ext uri="{0D108BD9-81ED-4DB2-BD59-A6C34878D82A}">
                    <a16:rowId xmlns:a16="http://schemas.microsoft.com/office/drawing/2014/main" val="10005"/>
                  </a:ext>
                </a:extLst>
              </a:tr>
              <a:tr h="223827">
                <a:tc>
                  <a:txBody>
                    <a:bodyPr/>
                    <a:lstStyle/>
                    <a:p>
                      <a:pPr algn="l" fontAlgn="b"/>
                      <a:r>
                        <a:rPr lang="en-US" sz="1800" b="0" i="0" u="none" strike="noStrike" dirty="0">
                          <a:solidFill>
                            <a:srgbClr val="000000"/>
                          </a:solidFill>
                          <a:effectLst/>
                          <a:latin typeface="+mn-lt"/>
                        </a:rPr>
                        <a:t>Grade 4</a:t>
                      </a:r>
                    </a:p>
                  </a:txBody>
                  <a:tcPr marL="9525" marR="9525" marT="9525" marB="0" anchor="b"/>
                </a:tc>
                <a:tc>
                  <a:txBody>
                    <a:bodyPr/>
                    <a:lstStyle/>
                    <a:p>
                      <a:pPr algn="ctr" fontAlgn="b"/>
                      <a:r>
                        <a:rPr lang="en-US" sz="1800" b="0" i="0" u="none" strike="noStrike" dirty="0">
                          <a:solidFill>
                            <a:srgbClr val="000000"/>
                          </a:solidFill>
                          <a:effectLst/>
                          <a:latin typeface="+mn-lt"/>
                        </a:rPr>
                        <a:t>26</a:t>
                      </a:r>
                    </a:p>
                  </a:txBody>
                  <a:tcPr marL="9525" marR="9525" marT="9525" marB="0" anchor="b"/>
                </a:tc>
                <a:extLst>
                  <a:ext uri="{0D108BD9-81ED-4DB2-BD59-A6C34878D82A}">
                    <a16:rowId xmlns:a16="http://schemas.microsoft.com/office/drawing/2014/main" val="10006"/>
                  </a:ext>
                </a:extLst>
              </a:tr>
              <a:tr h="223827">
                <a:tc>
                  <a:txBody>
                    <a:bodyPr/>
                    <a:lstStyle/>
                    <a:p>
                      <a:pPr algn="l" fontAlgn="b"/>
                      <a:r>
                        <a:rPr lang="en-US" sz="1800" b="0" i="0" u="none" strike="noStrike">
                          <a:solidFill>
                            <a:srgbClr val="000000"/>
                          </a:solidFill>
                          <a:effectLst/>
                          <a:latin typeface="+mn-lt"/>
                        </a:rPr>
                        <a:t>Grade 5</a:t>
                      </a:r>
                    </a:p>
                  </a:txBody>
                  <a:tcPr marL="9525" marR="9525" marT="9525" marB="0" anchor="b"/>
                </a:tc>
                <a:tc>
                  <a:txBody>
                    <a:bodyPr/>
                    <a:lstStyle/>
                    <a:p>
                      <a:pPr algn="ctr" fontAlgn="b"/>
                      <a:r>
                        <a:rPr lang="en-US" sz="1800" b="0" i="0" u="none" strike="noStrike" dirty="0">
                          <a:solidFill>
                            <a:srgbClr val="000000"/>
                          </a:solidFill>
                          <a:effectLst/>
                          <a:latin typeface="+mn-lt"/>
                        </a:rPr>
                        <a:t>26</a:t>
                      </a:r>
                    </a:p>
                  </a:txBody>
                  <a:tcPr marL="9525" marR="9525" marT="9525" marB="0" anchor="b"/>
                </a:tc>
                <a:extLst>
                  <a:ext uri="{0D108BD9-81ED-4DB2-BD59-A6C34878D82A}">
                    <a16:rowId xmlns:a16="http://schemas.microsoft.com/office/drawing/2014/main" val="10007"/>
                  </a:ext>
                </a:extLst>
              </a:tr>
              <a:tr h="223827">
                <a:tc>
                  <a:txBody>
                    <a:bodyPr/>
                    <a:lstStyle/>
                    <a:p>
                      <a:pPr algn="l" fontAlgn="b"/>
                      <a:r>
                        <a:rPr lang="en-US" sz="1800" b="0" i="0" u="none" strike="noStrike" dirty="0">
                          <a:solidFill>
                            <a:srgbClr val="000000"/>
                          </a:solidFill>
                          <a:effectLst/>
                          <a:latin typeface="+mn-lt"/>
                        </a:rPr>
                        <a:t>Music</a:t>
                      </a:r>
                    </a:p>
                  </a:txBody>
                  <a:tcPr marL="9525" marR="9525" marT="9525" marB="0" anchor="b"/>
                </a:tc>
                <a:tc>
                  <a:txBody>
                    <a:bodyPr/>
                    <a:lstStyle/>
                    <a:p>
                      <a:pPr algn="ctr" fontAlgn="b"/>
                      <a:r>
                        <a:rPr lang="en-US" sz="1800" b="0" i="0" u="none" strike="noStrike" dirty="0">
                          <a:solidFill>
                            <a:srgbClr val="000000"/>
                          </a:solidFill>
                          <a:effectLst/>
                          <a:latin typeface="+mn-lt"/>
                        </a:rPr>
                        <a:t>0</a:t>
                      </a:r>
                    </a:p>
                  </a:txBody>
                  <a:tcPr marL="9525" marR="9525" marT="9525" marB="0" anchor="b"/>
                </a:tc>
                <a:extLst>
                  <a:ext uri="{0D108BD9-81ED-4DB2-BD59-A6C34878D82A}">
                    <a16:rowId xmlns:a16="http://schemas.microsoft.com/office/drawing/2014/main" val="10010"/>
                  </a:ext>
                </a:extLst>
              </a:tr>
              <a:tr h="223827">
                <a:tc>
                  <a:txBody>
                    <a:bodyPr/>
                    <a:lstStyle/>
                    <a:p>
                      <a:pPr algn="l" fontAlgn="b"/>
                      <a:r>
                        <a:rPr lang="en-US" sz="1800" b="0" i="0" u="none" strike="noStrike">
                          <a:solidFill>
                            <a:srgbClr val="000000"/>
                          </a:solidFill>
                          <a:effectLst/>
                          <a:latin typeface="+mn-lt"/>
                        </a:rPr>
                        <a:t>PE</a:t>
                      </a:r>
                    </a:p>
                  </a:txBody>
                  <a:tcPr marL="9525" marR="9525" marT="9525" marB="0" anchor="b"/>
                </a:tc>
                <a:tc>
                  <a:txBody>
                    <a:bodyPr/>
                    <a:lstStyle/>
                    <a:p>
                      <a:pPr algn="ctr" fontAlgn="b"/>
                      <a:r>
                        <a:rPr lang="en-US" sz="1800" b="0" i="0" u="none" strike="noStrike" dirty="0">
                          <a:solidFill>
                            <a:srgbClr val="000000"/>
                          </a:solidFill>
                          <a:effectLst/>
                          <a:latin typeface="+mn-lt"/>
                        </a:rPr>
                        <a:t>0</a:t>
                      </a:r>
                    </a:p>
                  </a:txBody>
                  <a:tcPr marL="9525" marR="9525" marT="9525" marB="0" anchor="b"/>
                </a:tc>
                <a:extLst>
                  <a:ext uri="{0D108BD9-81ED-4DB2-BD59-A6C34878D82A}">
                    <a16:rowId xmlns:a16="http://schemas.microsoft.com/office/drawing/2014/main" val="10011"/>
                  </a:ext>
                </a:extLst>
              </a:tr>
              <a:tr h="234981">
                <a:tc>
                  <a:txBody>
                    <a:bodyPr/>
                    <a:lstStyle/>
                    <a:p>
                      <a:pPr algn="l" fontAlgn="b"/>
                      <a:r>
                        <a:rPr lang="en-US" sz="1800" b="0" i="0" u="none" strike="noStrike" dirty="0">
                          <a:solidFill>
                            <a:srgbClr val="000000"/>
                          </a:solidFill>
                          <a:effectLst/>
                          <a:latin typeface="+mn-lt"/>
                        </a:rPr>
                        <a:t>Library</a:t>
                      </a:r>
                    </a:p>
                  </a:txBody>
                  <a:tcPr marL="9525" marR="9525" marT="9525" marB="0" anchor="b"/>
                </a:tc>
                <a:tc>
                  <a:txBody>
                    <a:bodyPr/>
                    <a:lstStyle/>
                    <a:p>
                      <a:pPr algn="ctr" fontAlgn="b"/>
                      <a:r>
                        <a:rPr lang="en-US" sz="1800" b="0" i="0" u="none" strike="noStrike" dirty="0">
                          <a:solidFill>
                            <a:srgbClr val="000000"/>
                          </a:solidFill>
                          <a:effectLst/>
                          <a:latin typeface="+mn-lt"/>
                        </a:rPr>
                        <a:t>0</a:t>
                      </a:r>
                    </a:p>
                  </a:txBody>
                  <a:tcPr marL="9525" marR="9525" marT="9525" marB="0" anchor="b"/>
                </a:tc>
                <a:extLst>
                  <a:ext uri="{0D108BD9-81ED-4DB2-BD59-A6C34878D82A}">
                    <a16:rowId xmlns:a16="http://schemas.microsoft.com/office/drawing/2014/main" val="10013"/>
                  </a:ext>
                </a:extLst>
              </a:tr>
              <a:tr h="234981">
                <a:tc>
                  <a:txBody>
                    <a:bodyPr/>
                    <a:lstStyle/>
                    <a:p>
                      <a:pPr algn="l" fontAlgn="b"/>
                      <a:r>
                        <a:rPr lang="en-US" sz="1800" b="0" i="0" u="none" strike="noStrike" dirty="0">
                          <a:solidFill>
                            <a:srgbClr val="000000"/>
                          </a:solidFill>
                          <a:effectLst/>
                          <a:latin typeface="+mn-lt"/>
                        </a:rPr>
                        <a:t>Art</a:t>
                      </a:r>
                    </a:p>
                  </a:txBody>
                  <a:tcPr marL="9525" marR="9525" marT="9525" marB="0" anchor="b"/>
                </a:tc>
                <a:tc>
                  <a:txBody>
                    <a:bodyPr/>
                    <a:lstStyle/>
                    <a:p>
                      <a:pPr algn="ctr" fontAlgn="b"/>
                      <a:r>
                        <a:rPr lang="en-US" sz="1800" b="0" i="0" u="none" strike="noStrike" dirty="0">
                          <a:solidFill>
                            <a:srgbClr val="000000"/>
                          </a:solidFill>
                          <a:effectLst/>
                          <a:latin typeface="+mn-lt"/>
                        </a:rPr>
                        <a:t>0</a:t>
                      </a:r>
                    </a:p>
                  </a:txBody>
                  <a:tcPr marL="9525" marR="9525" marT="9525" marB="0" anchor="b"/>
                </a:tc>
                <a:extLst>
                  <a:ext uri="{0D108BD9-81ED-4DB2-BD59-A6C34878D82A}">
                    <a16:rowId xmlns:a16="http://schemas.microsoft.com/office/drawing/2014/main" val="1806094523"/>
                  </a:ext>
                </a:extLst>
              </a:tr>
              <a:tr h="234981">
                <a:tc>
                  <a:txBody>
                    <a:bodyPr/>
                    <a:lstStyle/>
                    <a:p>
                      <a:pPr algn="l" fontAlgn="b"/>
                      <a:r>
                        <a:rPr lang="en-US" sz="1800" b="0" i="0" u="none" strike="noStrike" dirty="0">
                          <a:solidFill>
                            <a:srgbClr val="000000"/>
                          </a:solidFill>
                          <a:effectLst/>
                          <a:latin typeface="+mn-lt"/>
                        </a:rPr>
                        <a:t>Self Cont.  </a:t>
                      </a:r>
                      <a:r>
                        <a:rPr lang="en-US" sz="1800" b="0" i="0" u="none" strike="noStrike" dirty="0" err="1">
                          <a:solidFill>
                            <a:srgbClr val="000000"/>
                          </a:solidFill>
                          <a:effectLst/>
                          <a:latin typeface="+mn-lt"/>
                        </a:rPr>
                        <a:t>Sp</a:t>
                      </a:r>
                      <a:r>
                        <a:rPr lang="en-US" sz="1800" b="0" i="0" u="none" strike="noStrike" dirty="0">
                          <a:solidFill>
                            <a:srgbClr val="000000"/>
                          </a:solidFill>
                          <a:effectLst/>
                          <a:latin typeface="+mn-lt"/>
                        </a:rPr>
                        <a:t> Ed</a:t>
                      </a:r>
                    </a:p>
                  </a:txBody>
                  <a:tcPr marL="9525" marR="9525" marT="9525" marB="0" anchor="b"/>
                </a:tc>
                <a:tc>
                  <a:txBody>
                    <a:bodyPr/>
                    <a:lstStyle/>
                    <a:p>
                      <a:pPr algn="ctr" fontAlgn="b"/>
                      <a:r>
                        <a:rPr lang="en-US" sz="1800" b="0" i="0" u="none" strike="noStrike" dirty="0">
                          <a:solidFill>
                            <a:srgbClr val="000000"/>
                          </a:solidFill>
                          <a:effectLst/>
                          <a:latin typeface="+mn-lt"/>
                        </a:rPr>
                        <a:t>9</a:t>
                      </a:r>
                    </a:p>
                  </a:txBody>
                  <a:tcPr marL="9525" marR="9525" marT="9525" marB="0" anchor="b"/>
                </a:tc>
                <a:extLst>
                  <a:ext uri="{0D108BD9-81ED-4DB2-BD59-A6C34878D82A}">
                    <a16:rowId xmlns:a16="http://schemas.microsoft.com/office/drawing/2014/main" val="253538679"/>
                  </a:ext>
                </a:extLst>
              </a:tr>
              <a:tr h="234981">
                <a:tc>
                  <a:txBody>
                    <a:bodyPr/>
                    <a:lstStyle/>
                    <a:p>
                      <a:pPr algn="l" fontAlgn="b"/>
                      <a:r>
                        <a:rPr lang="en-US" sz="1800" b="0" i="0" u="none" strike="noStrike">
                          <a:solidFill>
                            <a:srgbClr val="000000"/>
                          </a:solidFill>
                          <a:effectLst/>
                          <a:latin typeface="+mn-lt"/>
                        </a:rPr>
                        <a:t>RR, Title I, or Other Pull Out</a:t>
                      </a:r>
                    </a:p>
                  </a:txBody>
                  <a:tcPr marL="9525" marR="9525" marT="9525" marB="0" anchor="b"/>
                </a:tc>
                <a:tc>
                  <a:txBody>
                    <a:bodyPr/>
                    <a:lstStyle/>
                    <a:p>
                      <a:pPr algn="ctr" fontAlgn="b"/>
                      <a:r>
                        <a:rPr lang="en-US" sz="1800" b="0" i="0" u="none" strike="noStrike" dirty="0">
                          <a:solidFill>
                            <a:srgbClr val="000000"/>
                          </a:solidFill>
                          <a:effectLst/>
                          <a:latin typeface="+mn-lt"/>
                        </a:rPr>
                        <a:t>0</a:t>
                      </a:r>
                    </a:p>
                  </a:txBody>
                  <a:tcPr marL="9525" marR="9525" marT="9525" marB="0" anchor="b"/>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1363707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28699" y="294538"/>
            <a:ext cx="7421963" cy="1033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p>
            <a:pPr algn="ctr" defTabSz="914400">
              <a:lnSpc>
                <a:spcPct val="90000"/>
              </a:lnSpc>
              <a:spcBef>
                <a:spcPct val="0"/>
              </a:spcBef>
              <a:spcAft>
                <a:spcPts val="600"/>
              </a:spcAft>
            </a:pPr>
            <a:r>
              <a:rPr lang="en-US" sz="3500" b="1" dirty="0">
                <a:solidFill>
                  <a:srgbClr val="FFFFFF"/>
                </a:solidFill>
                <a:latin typeface="+mj-lt"/>
                <a:ea typeface="+mj-ea"/>
                <a:cs typeface="+mj-cs"/>
              </a:rPr>
              <a:t>PROGRAMMATIC CLASS SIZE STANDARDS</a:t>
            </a:r>
            <a:endParaRPr lang="en-US" sz="3500" b="1" kern="1200" dirty="0">
              <a:solidFill>
                <a:srgbClr val="FFFFFF"/>
              </a:solidFill>
              <a:latin typeface="+mj-lt"/>
              <a:ea typeface="+mj-ea"/>
              <a:cs typeface="+mj-cs"/>
            </a:endParaRPr>
          </a:p>
        </p:txBody>
      </p:sp>
      <p:pic>
        <p:nvPicPr>
          <p:cNvPr id="10" name="Picture 9" descr="A picture containing text, sign&#10;&#10;Description automatically generated">
            <a:extLst>
              <a:ext uri="{FF2B5EF4-FFF2-40B4-BE49-F238E27FC236}">
                <a16:creationId xmlns:a16="http://schemas.microsoft.com/office/drawing/2014/main" id="{7FF28B3A-6615-4DBA-8C51-B282ABE62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88" y="6001554"/>
            <a:ext cx="1016525" cy="711567"/>
          </a:xfrm>
          <a:prstGeom prst="rect">
            <a:avLst/>
          </a:prstGeom>
        </p:spPr>
      </p:pic>
      <p:graphicFrame>
        <p:nvGraphicFramePr>
          <p:cNvPr id="11" name="Table 10">
            <a:extLst>
              <a:ext uri="{FF2B5EF4-FFF2-40B4-BE49-F238E27FC236}">
                <a16:creationId xmlns:a16="http://schemas.microsoft.com/office/drawing/2014/main" id="{2AF87A4B-D43B-725F-C7F2-18726C4621BA}"/>
              </a:ext>
            </a:extLst>
          </p:cNvPr>
          <p:cNvGraphicFramePr>
            <a:graphicFrameLocks noGrp="1"/>
          </p:cNvGraphicFramePr>
          <p:nvPr>
            <p:extLst>
              <p:ext uri="{D42A27DB-BD31-4B8C-83A1-F6EECF244321}">
                <p14:modId xmlns:p14="http://schemas.microsoft.com/office/powerpoint/2010/main" val="1141398029"/>
              </p:ext>
            </p:extLst>
          </p:nvPr>
        </p:nvGraphicFramePr>
        <p:xfrm>
          <a:off x="2457170" y="1891970"/>
          <a:ext cx="4565020" cy="2923304"/>
        </p:xfrm>
        <a:graphic>
          <a:graphicData uri="http://schemas.openxmlformats.org/drawingml/2006/table">
            <a:tbl>
              <a:tblPr>
                <a:tableStyleId>{5C22544A-7EE6-4342-B048-85BDC9FD1C3A}</a:tableStyleId>
              </a:tblPr>
              <a:tblGrid>
                <a:gridCol w="3378115">
                  <a:extLst>
                    <a:ext uri="{9D8B030D-6E8A-4147-A177-3AD203B41FA5}">
                      <a16:colId xmlns:a16="http://schemas.microsoft.com/office/drawing/2014/main" val="20000"/>
                    </a:ext>
                  </a:extLst>
                </a:gridCol>
                <a:gridCol w="1186905">
                  <a:extLst>
                    <a:ext uri="{9D8B030D-6E8A-4147-A177-3AD203B41FA5}">
                      <a16:colId xmlns:a16="http://schemas.microsoft.com/office/drawing/2014/main" val="20001"/>
                    </a:ext>
                  </a:extLst>
                </a:gridCol>
              </a:tblGrid>
              <a:tr h="368699">
                <a:tc gridSpan="2">
                  <a:txBody>
                    <a:bodyPr/>
                    <a:lstStyle/>
                    <a:p>
                      <a:pPr algn="ctr" fontAlgn="b"/>
                      <a:r>
                        <a:rPr lang="en-US" sz="2000" b="1" u="none" strike="noStrike" dirty="0">
                          <a:solidFill>
                            <a:schemeClr val="bg1"/>
                          </a:solidFill>
                          <a:effectLst/>
                        </a:rPr>
                        <a:t>MIDDLE SCHOOL</a:t>
                      </a:r>
                      <a:endParaRPr lang="en-US" sz="2000" b="1" i="0" u="none" strike="noStrike" dirty="0">
                        <a:solidFill>
                          <a:schemeClr val="bg1"/>
                        </a:solidFill>
                        <a:effectLst/>
                        <a:latin typeface="Arial" charset="0"/>
                      </a:endParaRPr>
                    </a:p>
                  </a:txBody>
                  <a:tcPr marL="0" marR="0" marT="0" marB="0" anchor="b">
                    <a:solidFill>
                      <a:srgbClr val="0070C0"/>
                    </a:solidFill>
                  </a:tcPr>
                </a:tc>
                <a:tc hMerge="1">
                  <a:txBody>
                    <a:bodyPr/>
                    <a:lstStyle/>
                    <a:p>
                      <a:endParaRPr lang="en-US"/>
                    </a:p>
                  </a:txBody>
                  <a:tcPr/>
                </a:tc>
                <a:extLst>
                  <a:ext uri="{0D108BD9-81ED-4DB2-BD59-A6C34878D82A}">
                    <a16:rowId xmlns:a16="http://schemas.microsoft.com/office/drawing/2014/main" val="10000"/>
                  </a:ext>
                </a:extLst>
              </a:tr>
              <a:tr h="223827">
                <a:tc>
                  <a:txBody>
                    <a:bodyPr/>
                    <a:lstStyle/>
                    <a:p>
                      <a:pPr algn="l" fontAlgn="b"/>
                      <a:r>
                        <a:rPr lang="en-US" sz="1800" b="0" i="0" u="none" strike="noStrike" kern="1200" dirty="0">
                          <a:solidFill>
                            <a:srgbClr val="000000"/>
                          </a:solidFill>
                          <a:effectLst/>
                          <a:latin typeface="+mn-lt"/>
                          <a:ea typeface="+mn-ea"/>
                          <a:cs typeface="+mn-cs"/>
                        </a:rPr>
                        <a:t>Grades 6</a:t>
                      </a:r>
                    </a:p>
                  </a:txBody>
                  <a:tcPr marL="9525" marR="9525" marT="9525" marB="0" anchor="b"/>
                </a:tc>
                <a:tc>
                  <a:txBody>
                    <a:bodyPr/>
                    <a:lstStyle/>
                    <a:p>
                      <a:pPr algn="ctr" fontAlgn="b"/>
                      <a:r>
                        <a:rPr lang="en-US" sz="1800" b="0" i="0" u="none" strike="noStrike" kern="1200" dirty="0">
                          <a:solidFill>
                            <a:srgbClr val="000000"/>
                          </a:solidFill>
                          <a:effectLst/>
                          <a:latin typeface="+mn-lt"/>
                          <a:ea typeface="+mn-ea"/>
                          <a:cs typeface="+mn-cs"/>
                        </a:rPr>
                        <a:t>27</a:t>
                      </a:r>
                    </a:p>
                  </a:txBody>
                  <a:tcPr marL="9525" marR="9525" marT="9525" marB="0" anchor="b"/>
                </a:tc>
                <a:extLst>
                  <a:ext uri="{0D108BD9-81ED-4DB2-BD59-A6C34878D82A}">
                    <a16:rowId xmlns:a16="http://schemas.microsoft.com/office/drawing/2014/main" val="10001"/>
                  </a:ext>
                </a:extLst>
              </a:tr>
              <a:tr h="223827">
                <a:tc>
                  <a:txBody>
                    <a:bodyPr/>
                    <a:lstStyle/>
                    <a:p>
                      <a:pPr algn="l" fontAlgn="b"/>
                      <a:r>
                        <a:rPr lang="en-US" sz="1800" b="0" i="0" u="none" strike="noStrike" kern="1200" dirty="0">
                          <a:solidFill>
                            <a:srgbClr val="000000"/>
                          </a:solidFill>
                          <a:effectLst/>
                          <a:latin typeface="+mn-lt"/>
                          <a:ea typeface="+mn-ea"/>
                          <a:cs typeface="+mn-cs"/>
                        </a:rPr>
                        <a:t>Grades 7-8</a:t>
                      </a:r>
                    </a:p>
                  </a:txBody>
                  <a:tcPr marL="9525" marR="9525" marT="9525" marB="0" anchor="b"/>
                </a:tc>
                <a:tc>
                  <a:txBody>
                    <a:bodyPr/>
                    <a:lstStyle/>
                    <a:p>
                      <a:pPr algn="ctr" fontAlgn="b"/>
                      <a:r>
                        <a:rPr lang="en-US" sz="1800" b="0" i="0" u="none" strike="noStrike" kern="1200" dirty="0">
                          <a:solidFill>
                            <a:srgbClr val="000000"/>
                          </a:solidFill>
                          <a:effectLst/>
                          <a:latin typeface="+mn-lt"/>
                          <a:ea typeface="+mn-ea"/>
                          <a:cs typeface="+mn-cs"/>
                        </a:rPr>
                        <a:t>27</a:t>
                      </a:r>
                    </a:p>
                  </a:txBody>
                  <a:tcPr marL="9525" marR="9525" marT="9525" marB="0" anchor="b"/>
                </a:tc>
                <a:extLst>
                  <a:ext uri="{0D108BD9-81ED-4DB2-BD59-A6C34878D82A}">
                    <a16:rowId xmlns:a16="http://schemas.microsoft.com/office/drawing/2014/main" val="516480158"/>
                  </a:ext>
                </a:extLst>
              </a:tr>
              <a:tr h="223827">
                <a:tc>
                  <a:txBody>
                    <a:bodyPr/>
                    <a:lstStyle/>
                    <a:p>
                      <a:pPr algn="l" fontAlgn="b"/>
                      <a:r>
                        <a:rPr lang="en-US" sz="1800" b="0" i="0" u="none" strike="noStrike" kern="1200" dirty="0">
                          <a:solidFill>
                            <a:srgbClr val="000000"/>
                          </a:solidFill>
                          <a:effectLst/>
                          <a:latin typeface="+mn-lt"/>
                          <a:ea typeface="+mn-ea"/>
                          <a:cs typeface="+mn-cs"/>
                        </a:rPr>
                        <a:t>Art</a:t>
                      </a:r>
                    </a:p>
                  </a:txBody>
                  <a:tcPr marL="9525" marR="9525" marT="9525" marB="0" anchor="b"/>
                </a:tc>
                <a:tc>
                  <a:txBody>
                    <a:bodyPr/>
                    <a:lstStyle/>
                    <a:p>
                      <a:pPr algn="ctr" fontAlgn="b"/>
                      <a:r>
                        <a:rPr lang="en-US" sz="1800" b="0" i="0" u="none" strike="noStrike" kern="1200" dirty="0">
                          <a:solidFill>
                            <a:srgbClr val="000000"/>
                          </a:solidFill>
                          <a:effectLst/>
                          <a:latin typeface="+mn-lt"/>
                          <a:ea typeface="+mn-ea"/>
                          <a:cs typeface="+mn-cs"/>
                        </a:rPr>
                        <a:t>27</a:t>
                      </a:r>
                    </a:p>
                  </a:txBody>
                  <a:tcPr marL="9525" marR="9525" marT="9525" marB="0" anchor="b"/>
                </a:tc>
                <a:extLst>
                  <a:ext uri="{0D108BD9-81ED-4DB2-BD59-A6C34878D82A}">
                    <a16:rowId xmlns:a16="http://schemas.microsoft.com/office/drawing/2014/main" val="10002"/>
                  </a:ext>
                </a:extLst>
              </a:tr>
              <a:tr h="223827">
                <a:tc>
                  <a:txBody>
                    <a:bodyPr/>
                    <a:lstStyle/>
                    <a:p>
                      <a:pPr algn="l" fontAlgn="b"/>
                      <a:r>
                        <a:rPr lang="en-US" sz="1800" b="0" i="0" u="none" strike="noStrike" kern="1200" dirty="0">
                          <a:solidFill>
                            <a:srgbClr val="000000"/>
                          </a:solidFill>
                          <a:effectLst/>
                          <a:latin typeface="+mn-lt"/>
                          <a:ea typeface="+mn-ea"/>
                          <a:cs typeface="+mn-cs"/>
                        </a:rPr>
                        <a:t>Music</a:t>
                      </a:r>
                    </a:p>
                  </a:txBody>
                  <a:tcPr marL="9525" marR="9525" marT="9525" marB="0" anchor="b"/>
                </a:tc>
                <a:tc>
                  <a:txBody>
                    <a:bodyPr/>
                    <a:lstStyle/>
                    <a:p>
                      <a:pPr algn="ctr" fontAlgn="b"/>
                      <a:r>
                        <a:rPr lang="en-US" sz="1800" b="0" i="0" u="none" strike="noStrike" kern="1200" dirty="0">
                          <a:solidFill>
                            <a:srgbClr val="000000"/>
                          </a:solidFill>
                          <a:effectLst/>
                          <a:latin typeface="+mn-lt"/>
                          <a:ea typeface="+mn-ea"/>
                          <a:cs typeface="+mn-cs"/>
                        </a:rPr>
                        <a:t>27</a:t>
                      </a:r>
                    </a:p>
                  </a:txBody>
                  <a:tcPr marL="9525" marR="9525" marT="9525" marB="0" anchor="b"/>
                </a:tc>
                <a:extLst>
                  <a:ext uri="{0D108BD9-81ED-4DB2-BD59-A6C34878D82A}">
                    <a16:rowId xmlns:a16="http://schemas.microsoft.com/office/drawing/2014/main" val="10005"/>
                  </a:ext>
                </a:extLst>
              </a:tr>
              <a:tr h="223827">
                <a:tc>
                  <a:txBody>
                    <a:bodyPr/>
                    <a:lstStyle/>
                    <a:p>
                      <a:pPr algn="l" fontAlgn="b"/>
                      <a:r>
                        <a:rPr lang="en-US" sz="1800" b="0" i="0" u="none" strike="noStrike" kern="1200" dirty="0">
                          <a:solidFill>
                            <a:srgbClr val="000000"/>
                          </a:solidFill>
                          <a:effectLst/>
                          <a:latin typeface="+mn-lt"/>
                          <a:ea typeface="+mn-ea"/>
                          <a:cs typeface="+mn-cs"/>
                        </a:rPr>
                        <a:t>PE</a:t>
                      </a:r>
                    </a:p>
                  </a:txBody>
                  <a:tcPr marL="9525" marR="9525" marT="9525" marB="0" anchor="b"/>
                </a:tc>
                <a:tc>
                  <a:txBody>
                    <a:bodyPr/>
                    <a:lstStyle/>
                    <a:p>
                      <a:pPr algn="ctr" fontAlgn="b"/>
                      <a:r>
                        <a:rPr lang="en-US" sz="1800" b="0" i="0" u="none" strike="noStrike" kern="1200" dirty="0">
                          <a:solidFill>
                            <a:srgbClr val="000000"/>
                          </a:solidFill>
                          <a:effectLst/>
                          <a:latin typeface="+mn-lt"/>
                          <a:ea typeface="+mn-ea"/>
                          <a:cs typeface="+mn-cs"/>
                        </a:rPr>
                        <a:t>27</a:t>
                      </a:r>
                    </a:p>
                  </a:txBody>
                  <a:tcPr marL="9525" marR="9525" marT="9525" marB="0" anchor="b"/>
                </a:tc>
                <a:extLst>
                  <a:ext uri="{0D108BD9-81ED-4DB2-BD59-A6C34878D82A}">
                    <a16:rowId xmlns:a16="http://schemas.microsoft.com/office/drawing/2014/main" val="10006"/>
                  </a:ext>
                </a:extLst>
              </a:tr>
              <a:tr h="223827">
                <a:tc>
                  <a:txBody>
                    <a:bodyPr/>
                    <a:lstStyle/>
                    <a:p>
                      <a:pPr algn="l" fontAlgn="b"/>
                      <a:r>
                        <a:rPr lang="en-US" sz="1800" b="0" i="0" u="none" strike="noStrike" kern="1200" dirty="0">
                          <a:solidFill>
                            <a:srgbClr val="000000"/>
                          </a:solidFill>
                          <a:effectLst/>
                          <a:latin typeface="+mn-lt"/>
                          <a:ea typeface="+mn-ea"/>
                          <a:cs typeface="+mn-cs"/>
                        </a:rPr>
                        <a:t>Science</a:t>
                      </a:r>
                    </a:p>
                  </a:txBody>
                  <a:tcPr marL="9525" marR="9525" marT="9525" marB="0" anchor="b"/>
                </a:tc>
                <a:tc>
                  <a:txBody>
                    <a:bodyPr/>
                    <a:lstStyle/>
                    <a:p>
                      <a:pPr algn="ctr" fontAlgn="b"/>
                      <a:r>
                        <a:rPr lang="en-US" sz="1800" b="0" i="0" u="none" strike="noStrike" kern="1200" dirty="0">
                          <a:solidFill>
                            <a:srgbClr val="000000"/>
                          </a:solidFill>
                          <a:effectLst/>
                          <a:latin typeface="+mn-lt"/>
                          <a:ea typeface="+mn-ea"/>
                          <a:cs typeface="+mn-cs"/>
                        </a:rPr>
                        <a:t>27</a:t>
                      </a:r>
                    </a:p>
                  </a:txBody>
                  <a:tcPr marL="9525" marR="9525" marT="9525" marB="0" anchor="b"/>
                </a:tc>
                <a:extLst>
                  <a:ext uri="{0D108BD9-81ED-4DB2-BD59-A6C34878D82A}">
                    <a16:rowId xmlns:a16="http://schemas.microsoft.com/office/drawing/2014/main" val="10007"/>
                  </a:ext>
                </a:extLst>
              </a:tr>
              <a:tr h="223827">
                <a:tc>
                  <a:txBody>
                    <a:bodyPr/>
                    <a:lstStyle/>
                    <a:p>
                      <a:pPr algn="l" fontAlgn="b"/>
                      <a:r>
                        <a:rPr lang="en-US" sz="1800" b="0" i="0" u="none" strike="noStrike" kern="1200" dirty="0">
                          <a:solidFill>
                            <a:srgbClr val="000000"/>
                          </a:solidFill>
                          <a:effectLst/>
                          <a:latin typeface="+mn-lt"/>
                          <a:ea typeface="+mn-ea"/>
                          <a:cs typeface="+mn-cs"/>
                        </a:rPr>
                        <a:t>CTE</a:t>
                      </a:r>
                    </a:p>
                  </a:txBody>
                  <a:tcPr marL="9525" marR="9525" marT="9525" marB="0" anchor="b"/>
                </a:tc>
                <a:tc>
                  <a:txBody>
                    <a:bodyPr/>
                    <a:lstStyle/>
                    <a:p>
                      <a:pPr algn="ctr" fontAlgn="b"/>
                      <a:r>
                        <a:rPr lang="en-US" sz="1800" b="0" i="0" u="none" strike="noStrike" kern="1200" dirty="0">
                          <a:solidFill>
                            <a:srgbClr val="000000"/>
                          </a:solidFill>
                          <a:effectLst/>
                          <a:latin typeface="+mn-lt"/>
                          <a:ea typeface="+mn-ea"/>
                          <a:cs typeface="+mn-cs"/>
                        </a:rPr>
                        <a:t>24</a:t>
                      </a:r>
                    </a:p>
                  </a:txBody>
                  <a:tcPr marL="9525" marR="9525" marT="9525" marB="0" anchor="b"/>
                </a:tc>
                <a:extLst>
                  <a:ext uri="{0D108BD9-81ED-4DB2-BD59-A6C34878D82A}">
                    <a16:rowId xmlns:a16="http://schemas.microsoft.com/office/drawing/2014/main" val="10010"/>
                  </a:ext>
                </a:extLst>
              </a:tr>
              <a:tr h="223827">
                <a:tc>
                  <a:txBody>
                    <a:bodyPr/>
                    <a:lstStyle/>
                    <a:p>
                      <a:pPr algn="l" fontAlgn="b"/>
                      <a:r>
                        <a:rPr lang="en-US" sz="1800" b="0" i="0" u="none" strike="noStrike" kern="1200" dirty="0">
                          <a:solidFill>
                            <a:srgbClr val="000000"/>
                          </a:solidFill>
                          <a:effectLst/>
                          <a:latin typeface="+mn-lt"/>
                          <a:ea typeface="+mn-ea"/>
                          <a:cs typeface="+mn-cs"/>
                        </a:rPr>
                        <a:t>Self Cont.  </a:t>
                      </a:r>
                      <a:r>
                        <a:rPr lang="en-US" sz="1800" b="0" i="0" u="none" strike="noStrike" kern="1200" dirty="0" err="1">
                          <a:solidFill>
                            <a:srgbClr val="000000"/>
                          </a:solidFill>
                          <a:effectLst/>
                          <a:latin typeface="+mn-lt"/>
                          <a:ea typeface="+mn-ea"/>
                          <a:cs typeface="+mn-cs"/>
                        </a:rPr>
                        <a:t>Sp</a:t>
                      </a:r>
                      <a:r>
                        <a:rPr lang="en-US" sz="1800" b="0" i="0" u="none" strike="noStrike" kern="1200" dirty="0">
                          <a:solidFill>
                            <a:srgbClr val="000000"/>
                          </a:solidFill>
                          <a:effectLst/>
                          <a:latin typeface="+mn-lt"/>
                          <a:ea typeface="+mn-ea"/>
                          <a:cs typeface="+mn-cs"/>
                        </a:rPr>
                        <a:t> Ed</a:t>
                      </a:r>
                    </a:p>
                  </a:txBody>
                  <a:tcPr marL="9525" marR="9525" marT="9525" marB="0" anchor="b"/>
                </a:tc>
                <a:tc>
                  <a:txBody>
                    <a:bodyPr/>
                    <a:lstStyle/>
                    <a:p>
                      <a:pPr algn="ctr" fontAlgn="b"/>
                      <a:r>
                        <a:rPr lang="en-US" sz="1800" b="0" i="0" u="none" strike="noStrike" kern="1200" dirty="0">
                          <a:solidFill>
                            <a:srgbClr val="000000"/>
                          </a:solidFill>
                          <a:effectLst/>
                          <a:latin typeface="+mn-lt"/>
                          <a:ea typeface="+mn-ea"/>
                          <a:cs typeface="+mn-cs"/>
                        </a:rPr>
                        <a:t>9</a:t>
                      </a:r>
                    </a:p>
                  </a:txBody>
                  <a:tcPr marL="9525" marR="9525" marT="9525" marB="0" anchor="b"/>
                </a:tc>
                <a:extLst>
                  <a:ext uri="{0D108BD9-81ED-4DB2-BD59-A6C34878D82A}">
                    <a16:rowId xmlns:a16="http://schemas.microsoft.com/office/drawing/2014/main" val="10011"/>
                  </a:ext>
                </a:extLst>
              </a:tr>
              <a:tr h="234981">
                <a:tc>
                  <a:txBody>
                    <a:bodyPr/>
                    <a:lstStyle/>
                    <a:p>
                      <a:pPr algn="l" fontAlgn="b"/>
                      <a:r>
                        <a:rPr lang="en-US" sz="1800" b="0" i="0" u="none" strike="noStrike" kern="1200" dirty="0">
                          <a:solidFill>
                            <a:srgbClr val="000000"/>
                          </a:solidFill>
                          <a:effectLst/>
                          <a:latin typeface="+mn-lt"/>
                          <a:ea typeface="+mn-ea"/>
                          <a:cs typeface="+mn-cs"/>
                        </a:rPr>
                        <a:t>RR, Title I, or Other Pull Out</a:t>
                      </a:r>
                    </a:p>
                  </a:txBody>
                  <a:tcPr marL="9525" marR="9525" marT="9525" marB="0" anchor="b"/>
                </a:tc>
                <a:tc>
                  <a:txBody>
                    <a:bodyPr/>
                    <a:lstStyle/>
                    <a:p>
                      <a:pPr algn="ctr" fontAlgn="b"/>
                      <a:r>
                        <a:rPr lang="en-US" sz="1800" b="0" i="0" u="none" strike="noStrike" kern="1200" dirty="0">
                          <a:solidFill>
                            <a:srgbClr val="000000"/>
                          </a:solidFill>
                          <a:effectLst/>
                          <a:latin typeface="+mn-lt"/>
                          <a:ea typeface="+mn-ea"/>
                          <a:cs typeface="+mn-cs"/>
                        </a:rPr>
                        <a:t>0</a:t>
                      </a:r>
                    </a:p>
                  </a:txBody>
                  <a:tcPr marL="9525" marR="9525" marT="9525" marB="0" anchor="b"/>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051397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28699" y="294538"/>
            <a:ext cx="7421963" cy="1033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defTabSz="914400">
              <a:lnSpc>
                <a:spcPct val="90000"/>
              </a:lnSpc>
              <a:spcBef>
                <a:spcPct val="0"/>
              </a:spcBef>
              <a:spcAft>
                <a:spcPts val="600"/>
              </a:spcAft>
            </a:pPr>
            <a:r>
              <a:rPr lang="en-US" sz="3500" b="1" dirty="0">
                <a:solidFill>
                  <a:srgbClr val="FFFFFF"/>
                </a:solidFill>
                <a:latin typeface="+mj-lt"/>
                <a:ea typeface="+mj-ea"/>
                <a:cs typeface="+mj-cs"/>
              </a:rPr>
              <a:t>CLASS SIZE STANDARDS</a:t>
            </a:r>
            <a:endParaRPr lang="en-US" sz="3500" b="1" kern="1200" dirty="0">
              <a:solidFill>
                <a:srgbClr val="FFFFFF"/>
              </a:solidFill>
              <a:latin typeface="+mj-lt"/>
              <a:ea typeface="+mj-ea"/>
              <a:cs typeface="+mj-cs"/>
            </a:endParaRPr>
          </a:p>
        </p:txBody>
      </p:sp>
      <p:pic>
        <p:nvPicPr>
          <p:cNvPr id="10" name="Picture 9" descr="A picture containing text, sign&#10;&#10;Description automatically generated">
            <a:extLst>
              <a:ext uri="{FF2B5EF4-FFF2-40B4-BE49-F238E27FC236}">
                <a16:creationId xmlns:a16="http://schemas.microsoft.com/office/drawing/2014/main" id="{7FF28B3A-6615-4DBA-8C51-B282ABE62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88" y="6001554"/>
            <a:ext cx="1016525" cy="711567"/>
          </a:xfrm>
          <a:prstGeom prst="rect">
            <a:avLst/>
          </a:prstGeom>
        </p:spPr>
      </p:pic>
      <p:graphicFrame>
        <p:nvGraphicFramePr>
          <p:cNvPr id="11" name="Table 10">
            <a:extLst>
              <a:ext uri="{FF2B5EF4-FFF2-40B4-BE49-F238E27FC236}">
                <a16:creationId xmlns:a16="http://schemas.microsoft.com/office/drawing/2014/main" id="{2AF87A4B-D43B-725F-C7F2-18726C4621BA}"/>
              </a:ext>
            </a:extLst>
          </p:cNvPr>
          <p:cNvGraphicFramePr>
            <a:graphicFrameLocks noGrp="1"/>
          </p:cNvGraphicFramePr>
          <p:nvPr>
            <p:extLst>
              <p:ext uri="{D42A27DB-BD31-4B8C-83A1-F6EECF244321}">
                <p14:modId xmlns:p14="http://schemas.microsoft.com/office/powerpoint/2010/main" val="3828352710"/>
              </p:ext>
            </p:extLst>
          </p:nvPr>
        </p:nvGraphicFramePr>
        <p:xfrm>
          <a:off x="2457170" y="1891970"/>
          <a:ext cx="4565020" cy="2639459"/>
        </p:xfrm>
        <a:graphic>
          <a:graphicData uri="http://schemas.openxmlformats.org/drawingml/2006/table">
            <a:tbl>
              <a:tblPr>
                <a:tableStyleId>{5C22544A-7EE6-4342-B048-85BDC9FD1C3A}</a:tableStyleId>
              </a:tblPr>
              <a:tblGrid>
                <a:gridCol w="3378115">
                  <a:extLst>
                    <a:ext uri="{9D8B030D-6E8A-4147-A177-3AD203B41FA5}">
                      <a16:colId xmlns:a16="http://schemas.microsoft.com/office/drawing/2014/main" val="20000"/>
                    </a:ext>
                  </a:extLst>
                </a:gridCol>
                <a:gridCol w="1186905">
                  <a:extLst>
                    <a:ext uri="{9D8B030D-6E8A-4147-A177-3AD203B41FA5}">
                      <a16:colId xmlns:a16="http://schemas.microsoft.com/office/drawing/2014/main" val="20001"/>
                    </a:ext>
                  </a:extLst>
                </a:gridCol>
              </a:tblGrid>
              <a:tr h="368699">
                <a:tc gridSpan="2">
                  <a:txBody>
                    <a:bodyPr/>
                    <a:lstStyle/>
                    <a:p>
                      <a:pPr algn="ctr" fontAlgn="b"/>
                      <a:r>
                        <a:rPr lang="en-US" sz="2000" b="1" u="none" strike="noStrike" dirty="0">
                          <a:solidFill>
                            <a:schemeClr val="bg1"/>
                          </a:solidFill>
                          <a:effectLst/>
                        </a:rPr>
                        <a:t>HIGH SCHOOL</a:t>
                      </a:r>
                      <a:endParaRPr lang="en-US" sz="2000" b="1" i="0" u="none" strike="noStrike" dirty="0">
                        <a:solidFill>
                          <a:schemeClr val="bg1"/>
                        </a:solidFill>
                        <a:effectLst/>
                        <a:latin typeface="Arial" charset="0"/>
                      </a:endParaRPr>
                    </a:p>
                  </a:txBody>
                  <a:tcPr marL="0" marR="0" marT="0" marB="0" anchor="b">
                    <a:solidFill>
                      <a:srgbClr val="0070C0"/>
                    </a:solidFill>
                  </a:tcPr>
                </a:tc>
                <a:tc hMerge="1">
                  <a:txBody>
                    <a:bodyPr/>
                    <a:lstStyle/>
                    <a:p>
                      <a:endParaRPr lang="en-US"/>
                    </a:p>
                  </a:txBody>
                  <a:tcPr/>
                </a:tc>
                <a:extLst>
                  <a:ext uri="{0D108BD9-81ED-4DB2-BD59-A6C34878D82A}">
                    <a16:rowId xmlns:a16="http://schemas.microsoft.com/office/drawing/2014/main" val="10000"/>
                  </a:ext>
                </a:extLst>
              </a:tr>
              <a:tr h="223827">
                <a:tc>
                  <a:txBody>
                    <a:bodyPr/>
                    <a:lstStyle/>
                    <a:p>
                      <a:pPr algn="l" fontAlgn="b"/>
                      <a:r>
                        <a:rPr lang="en-US" sz="1800" b="0" i="0" u="none" strike="noStrike" kern="1200" dirty="0">
                          <a:solidFill>
                            <a:srgbClr val="000000"/>
                          </a:solidFill>
                          <a:effectLst/>
                          <a:latin typeface="+mn-lt"/>
                          <a:ea typeface="+mn-ea"/>
                          <a:cs typeface="+mn-cs"/>
                        </a:rPr>
                        <a:t>Grades 9-12</a:t>
                      </a:r>
                    </a:p>
                  </a:txBody>
                  <a:tcPr marL="9525" marR="9525" marT="9525" marB="0" anchor="b"/>
                </a:tc>
                <a:tc>
                  <a:txBody>
                    <a:bodyPr/>
                    <a:lstStyle/>
                    <a:p>
                      <a:pPr algn="ctr" fontAlgn="b"/>
                      <a:r>
                        <a:rPr lang="en-US" sz="1800" b="0" i="0" u="none" strike="noStrike" kern="1200" dirty="0">
                          <a:solidFill>
                            <a:srgbClr val="000000"/>
                          </a:solidFill>
                          <a:effectLst/>
                          <a:latin typeface="+mn-lt"/>
                          <a:ea typeface="+mn-ea"/>
                          <a:cs typeface="+mn-cs"/>
                        </a:rPr>
                        <a:t>27</a:t>
                      </a:r>
                    </a:p>
                  </a:txBody>
                  <a:tcPr marL="9525" marR="9525" marT="9525" marB="0" anchor="b"/>
                </a:tc>
                <a:extLst>
                  <a:ext uri="{0D108BD9-81ED-4DB2-BD59-A6C34878D82A}">
                    <a16:rowId xmlns:a16="http://schemas.microsoft.com/office/drawing/2014/main" val="10001"/>
                  </a:ext>
                </a:extLst>
              </a:tr>
              <a:tr h="223827">
                <a:tc>
                  <a:txBody>
                    <a:bodyPr/>
                    <a:lstStyle/>
                    <a:p>
                      <a:pPr algn="l" fontAlgn="b"/>
                      <a:r>
                        <a:rPr lang="en-US" sz="1800" b="0" i="0" u="none" strike="noStrike" kern="1200" dirty="0">
                          <a:solidFill>
                            <a:srgbClr val="000000"/>
                          </a:solidFill>
                          <a:effectLst/>
                          <a:latin typeface="+mn-lt"/>
                          <a:ea typeface="+mn-ea"/>
                          <a:cs typeface="+mn-cs"/>
                        </a:rPr>
                        <a:t> Art</a:t>
                      </a:r>
                    </a:p>
                  </a:txBody>
                  <a:tcPr marL="9525" marR="9525" marT="9525" marB="0" anchor="b"/>
                </a:tc>
                <a:tc>
                  <a:txBody>
                    <a:bodyPr/>
                    <a:lstStyle/>
                    <a:p>
                      <a:pPr algn="ctr" fontAlgn="b"/>
                      <a:r>
                        <a:rPr lang="en-US" sz="1800" b="0" i="0" u="none" strike="noStrike" kern="1200" dirty="0">
                          <a:solidFill>
                            <a:srgbClr val="000000"/>
                          </a:solidFill>
                          <a:effectLst/>
                          <a:latin typeface="+mn-lt"/>
                          <a:ea typeface="+mn-ea"/>
                          <a:cs typeface="+mn-cs"/>
                        </a:rPr>
                        <a:t>27</a:t>
                      </a:r>
                    </a:p>
                  </a:txBody>
                  <a:tcPr marL="9525" marR="9525" marT="9525" marB="0" anchor="b"/>
                </a:tc>
                <a:extLst>
                  <a:ext uri="{0D108BD9-81ED-4DB2-BD59-A6C34878D82A}">
                    <a16:rowId xmlns:a16="http://schemas.microsoft.com/office/drawing/2014/main" val="10002"/>
                  </a:ext>
                </a:extLst>
              </a:tr>
              <a:tr h="223827">
                <a:tc>
                  <a:txBody>
                    <a:bodyPr/>
                    <a:lstStyle/>
                    <a:p>
                      <a:pPr algn="l" fontAlgn="b"/>
                      <a:r>
                        <a:rPr lang="en-US" sz="1800" b="0" i="0" u="none" strike="noStrike" kern="1200" dirty="0">
                          <a:solidFill>
                            <a:srgbClr val="000000"/>
                          </a:solidFill>
                          <a:effectLst/>
                          <a:latin typeface="+mn-lt"/>
                          <a:ea typeface="+mn-ea"/>
                          <a:cs typeface="+mn-cs"/>
                        </a:rPr>
                        <a:t>Music</a:t>
                      </a:r>
                    </a:p>
                  </a:txBody>
                  <a:tcPr marL="9525" marR="9525" marT="9525" marB="0" anchor="b"/>
                </a:tc>
                <a:tc>
                  <a:txBody>
                    <a:bodyPr/>
                    <a:lstStyle/>
                    <a:p>
                      <a:pPr algn="ctr" fontAlgn="b"/>
                      <a:r>
                        <a:rPr lang="en-US" sz="1800" b="0" i="0" u="none" strike="noStrike" kern="1200" dirty="0">
                          <a:solidFill>
                            <a:srgbClr val="000000"/>
                          </a:solidFill>
                          <a:effectLst/>
                          <a:latin typeface="+mn-lt"/>
                          <a:ea typeface="+mn-ea"/>
                          <a:cs typeface="+mn-cs"/>
                        </a:rPr>
                        <a:t>27</a:t>
                      </a:r>
                    </a:p>
                  </a:txBody>
                  <a:tcPr marL="9525" marR="9525" marT="9525" marB="0" anchor="b"/>
                </a:tc>
                <a:extLst>
                  <a:ext uri="{0D108BD9-81ED-4DB2-BD59-A6C34878D82A}">
                    <a16:rowId xmlns:a16="http://schemas.microsoft.com/office/drawing/2014/main" val="3684974825"/>
                  </a:ext>
                </a:extLst>
              </a:tr>
              <a:tr h="223827">
                <a:tc>
                  <a:txBody>
                    <a:bodyPr/>
                    <a:lstStyle/>
                    <a:p>
                      <a:pPr algn="l" fontAlgn="b"/>
                      <a:r>
                        <a:rPr lang="en-US" sz="1800" b="0" i="0" u="none" strike="noStrike" kern="1200" dirty="0">
                          <a:solidFill>
                            <a:srgbClr val="000000"/>
                          </a:solidFill>
                          <a:effectLst/>
                          <a:latin typeface="+mn-lt"/>
                          <a:ea typeface="+mn-ea"/>
                          <a:cs typeface="+mn-cs"/>
                        </a:rPr>
                        <a:t>PE</a:t>
                      </a:r>
                    </a:p>
                  </a:txBody>
                  <a:tcPr marL="9525" marR="9525" marT="9525" marB="0" anchor="b"/>
                </a:tc>
                <a:tc>
                  <a:txBody>
                    <a:bodyPr/>
                    <a:lstStyle/>
                    <a:p>
                      <a:pPr algn="ctr" fontAlgn="b"/>
                      <a:r>
                        <a:rPr lang="en-US" sz="1800" b="0" i="0" u="none" strike="noStrike" kern="1200" dirty="0">
                          <a:solidFill>
                            <a:srgbClr val="000000"/>
                          </a:solidFill>
                          <a:effectLst/>
                          <a:latin typeface="+mn-lt"/>
                          <a:ea typeface="+mn-ea"/>
                          <a:cs typeface="+mn-cs"/>
                        </a:rPr>
                        <a:t>27</a:t>
                      </a:r>
                    </a:p>
                  </a:txBody>
                  <a:tcPr marL="9525" marR="9525" marT="9525" marB="0" anchor="b"/>
                </a:tc>
                <a:extLst>
                  <a:ext uri="{0D108BD9-81ED-4DB2-BD59-A6C34878D82A}">
                    <a16:rowId xmlns:a16="http://schemas.microsoft.com/office/drawing/2014/main" val="10005"/>
                  </a:ext>
                </a:extLst>
              </a:tr>
              <a:tr h="223827">
                <a:tc>
                  <a:txBody>
                    <a:bodyPr/>
                    <a:lstStyle/>
                    <a:p>
                      <a:pPr algn="l" fontAlgn="b"/>
                      <a:r>
                        <a:rPr lang="en-US" sz="1800" b="0" i="0" u="none" strike="noStrike" kern="1200" dirty="0">
                          <a:solidFill>
                            <a:srgbClr val="000000"/>
                          </a:solidFill>
                          <a:effectLst/>
                          <a:latin typeface="+mn-lt"/>
                          <a:ea typeface="+mn-ea"/>
                          <a:cs typeface="+mn-cs"/>
                        </a:rPr>
                        <a:t>Science</a:t>
                      </a:r>
                    </a:p>
                  </a:txBody>
                  <a:tcPr marL="9525" marR="9525" marT="9525" marB="0" anchor="b"/>
                </a:tc>
                <a:tc>
                  <a:txBody>
                    <a:bodyPr/>
                    <a:lstStyle/>
                    <a:p>
                      <a:pPr algn="ctr" fontAlgn="b"/>
                      <a:r>
                        <a:rPr lang="en-US" sz="1800" b="0" i="0" u="none" strike="noStrike" kern="1200" dirty="0">
                          <a:solidFill>
                            <a:srgbClr val="000000"/>
                          </a:solidFill>
                          <a:effectLst/>
                          <a:latin typeface="+mn-lt"/>
                          <a:ea typeface="+mn-ea"/>
                          <a:cs typeface="+mn-cs"/>
                        </a:rPr>
                        <a:t>27</a:t>
                      </a:r>
                    </a:p>
                  </a:txBody>
                  <a:tcPr marL="9525" marR="9525" marT="9525" marB="0" anchor="b"/>
                </a:tc>
                <a:extLst>
                  <a:ext uri="{0D108BD9-81ED-4DB2-BD59-A6C34878D82A}">
                    <a16:rowId xmlns:a16="http://schemas.microsoft.com/office/drawing/2014/main" val="10006"/>
                  </a:ext>
                </a:extLst>
              </a:tr>
              <a:tr h="223827">
                <a:tc>
                  <a:txBody>
                    <a:bodyPr/>
                    <a:lstStyle/>
                    <a:p>
                      <a:pPr algn="l" fontAlgn="b"/>
                      <a:r>
                        <a:rPr lang="en-US" sz="1800" b="0" i="0" u="none" strike="noStrike" kern="1200" dirty="0">
                          <a:solidFill>
                            <a:srgbClr val="000000"/>
                          </a:solidFill>
                          <a:effectLst/>
                          <a:latin typeface="+mn-lt"/>
                          <a:ea typeface="+mn-ea"/>
                          <a:cs typeface="+mn-cs"/>
                        </a:rPr>
                        <a:t>CTE</a:t>
                      </a:r>
                    </a:p>
                  </a:txBody>
                  <a:tcPr marL="9525" marR="9525" marT="9525" marB="0" anchor="b"/>
                </a:tc>
                <a:tc>
                  <a:txBody>
                    <a:bodyPr/>
                    <a:lstStyle/>
                    <a:p>
                      <a:pPr algn="ctr" fontAlgn="b"/>
                      <a:r>
                        <a:rPr lang="en-US" sz="1800" b="0" i="0" u="none" strike="noStrike" kern="1200" dirty="0">
                          <a:solidFill>
                            <a:srgbClr val="000000"/>
                          </a:solidFill>
                          <a:effectLst/>
                          <a:latin typeface="+mn-lt"/>
                          <a:ea typeface="+mn-ea"/>
                          <a:cs typeface="+mn-cs"/>
                        </a:rPr>
                        <a:t>24</a:t>
                      </a:r>
                    </a:p>
                  </a:txBody>
                  <a:tcPr marL="9525" marR="9525" marT="9525" marB="0" anchor="b"/>
                </a:tc>
                <a:extLst>
                  <a:ext uri="{0D108BD9-81ED-4DB2-BD59-A6C34878D82A}">
                    <a16:rowId xmlns:a16="http://schemas.microsoft.com/office/drawing/2014/main" val="10007"/>
                  </a:ext>
                </a:extLst>
              </a:tr>
              <a:tr h="223827">
                <a:tc>
                  <a:txBody>
                    <a:bodyPr/>
                    <a:lstStyle/>
                    <a:p>
                      <a:pPr algn="l" fontAlgn="b"/>
                      <a:r>
                        <a:rPr lang="en-US" sz="1800" b="0" i="0" u="none" strike="noStrike" kern="1200" dirty="0">
                          <a:solidFill>
                            <a:srgbClr val="000000"/>
                          </a:solidFill>
                          <a:effectLst/>
                          <a:latin typeface="+mn-lt"/>
                          <a:ea typeface="+mn-ea"/>
                          <a:cs typeface="+mn-cs"/>
                        </a:rPr>
                        <a:t>Self Cont.  </a:t>
                      </a:r>
                      <a:r>
                        <a:rPr lang="en-US" sz="1800" b="0" i="0" u="none" strike="noStrike" kern="1200" dirty="0" err="1">
                          <a:solidFill>
                            <a:srgbClr val="000000"/>
                          </a:solidFill>
                          <a:effectLst/>
                          <a:latin typeface="+mn-lt"/>
                          <a:ea typeface="+mn-ea"/>
                          <a:cs typeface="+mn-cs"/>
                        </a:rPr>
                        <a:t>Sp</a:t>
                      </a:r>
                      <a:r>
                        <a:rPr lang="en-US" sz="1800" b="0" i="0" u="none" strike="noStrike" kern="1200" dirty="0">
                          <a:solidFill>
                            <a:srgbClr val="000000"/>
                          </a:solidFill>
                          <a:effectLst/>
                          <a:latin typeface="+mn-lt"/>
                          <a:ea typeface="+mn-ea"/>
                          <a:cs typeface="+mn-cs"/>
                        </a:rPr>
                        <a:t> Ed</a:t>
                      </a:r>
                    </a:p>
                  </a:txBody>
                  <a:tcPr marL="9525" marR="9525" marT="9525" marB="0" anchor="b"/>
                </a:tc>
                <a:tc>
                  <a:txBody>
                    <a:bodyPr/>
                    <a:lstStyle/>
                    <a:p>
                      <a:pPr algn="ctr" fontAlgn="b"/>
                      <a:r>
                        <a:rPr lang="en-US" sz="1800" b="0" i="0" u="none" strike="noStrike" kern="1200" dirty="0">
                          <a:solidFill>
                            <a:srgbClr val="000000"/>
                          </a:solidFill>
                          <a:effectLst/>
                          <a:latin typeface="+mn-lt"/>
                          <a:ea typeface="+mn-ea"/>
                          <a:cs typeface="+mn-cs"/>
                        </a:rPr>
                        <a:t>9</a:t>
                      </a:r>
                    </a:p>
                  </a:txBody>
                  <a:tcPr marL="9525" marR="9525" marT="9525" marB="0" anchor="b"/>
                </a:tc>
                <a:extLst>
                  <a:ext uri="{0D108BD9-81ED-4DB2-BD59-A6C34878D82A}">
                    <a16:rowId xmlns:a16="http://schemas.microsoft.com/office/drawing/2014/main" val="10010"/>
                  </a:ext>
                </a:extLst>
              </a:tr>
              <a:tr h="223827">
                <a:tc>
                  <a:txBody>
                    <a:bodyPr/>
                    <a:lstStyle/>
                    <a:p>
                      <a:pPr algn="l" fontAlgn="b"/>
                      <a:r>
                        <a:rPr lang="en-US" sz="1800" b="0" i="0" u="none" strike="noStrike" kern="1200" dirty="0">
                          <a:solidFill>
                            <a:srgbClr val="000000"/>
                          </a:solidFill>
                          <a:effectLst/>
                          <a:latin typeface="+mn-lt"/>
                          <a:ea typeface="+mn-ea"/>
                          <a:cs typeface="+mn-cs"/>
                        </a:rPr>
                        <a:t>RR, Title I, or Other Pull Out</a:t>
                      </a:r>
                    </a:p>
                  </a:txBody>
                  <a:tcPr marL="9525" marR="9525" marT="9525" marB="0" anchor="b"/>
                </a:tc>
                <a:tc>
                  <a:txBody>
                    <a:bodyPr/>
                    <a:lstStyle/>
                    <a:p>
                      <a:pPr algn="ctr" fontAlgn="b"/>
                      <a:r>
                        <a:rPr lang="en-US" sz="1800" b="0" i="0" u="none" strike="noStrike" kern="1200" dirty="0">
                          <a:solidFill>
                            <a:srgbClr val="000000"/>
                          </a:solidFill>
                          <a:effectLst/>
                          <a:latin typeface="+mn-lt"/>
                          <a:ea typeface="+mn-ea"/>
                          <a:cs typeface="+mn-cs"/>
                        </a:rPr>
                        <a:t>0</a:t>
                      </a:r>
                    </a:p>
                  </a:txBody>
                  <a:tcPr marL="9525" marR="9525" marT="9525" marB="0" anchor="b"/>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9598747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28699" y="294538"/>
            <a:ext cx="7421963" cy="1033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p>
            <a:pPr algn="ctr" defTabSz="914400">
              <a:lnSpc>
                <a:spcPct val="90000"/>
              </a:lnSpc>
              <a:spcBef>
                <a:spcPct val="0"/>
              </a:spcBef>
              <a:spcAft>
                <a:spcPts val="600"/>
              </a:spcAft>
            </a:pPr>
            <a:r>
              <a:rPr lang="en-US" sz="3500" b="1" dirty="0">
                <a:solidFill>
                  <a:srgbClr val="FFFFFF"/>
                </a:solidFill>
                <a:latin typeface="+mj-lt"/>
                <a:ea typeface="+mj-ea"/>
                <a:cs typeface="+mj-cs"/>
              </a:rPr>
              <a:t>SCHOOL CAPACITY CALCULATION ELEMENTARY - EXAMPLE</a:t>
            </a:r>
            <a:endParaRPr lang="en-US" sz="3500" b="1" kern="1200" dirty="0">
              <a:solidFill>
                <a:srgbClr val="FFFFFF"/>
              </a:solidFill>
              <a:latin typeface="+mj-lt"/>
              <a:ea typeface="+mj-ea"/>
              <a:cs typeface="+mj-cs"/>
            </a:endParaRPr>
          </a:p>
        </p:txBody>
      </p:sp>
      <p:pic>
        <p:nvPicPr>
          <p:cNvPr id="10" name="Picture 9" descr="A picture containing text, sign&#10;&#10;Description automatically generated">
            <a:extLst>
              <a:ext uri="{FF2B5EF4-FFF2-40B4-BE49-F238E27FC236}">
                <a16:creationId xmlns:a16="http://schemas.microsoft.com/office/drawing/2014/main" id="{7FF28B3A-6615-4DBA-8C51-B282ABE62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88" y="6001554"/>
            <a:ext cx="1016525" cy="711567"/>
          </a:xfrm>
          <a:prstGeom prst="rect">
            <a:avLst/>
          </a:prstGeom>
        </p:spPr>
      </p:pic>
      <p:graphicFrame>
        <p:nvGraphicFramePr>
          <p:cNvPr id="12" name="Table 11">
            <a:extLst>
              <a:ext uri="{FF2B5EF4-FFF2-40B4-BE49-F238E27FC236}">
                <a16:creationId xmlns:a16="http://schemas.microsoft.com/office/drawing/2014/main" id="{BD1D32D7-05F1-1E60-F3E0-E47BD5A9CD61}"/>
              </a:ext>
            </a:extLst>
          </p:cNvPr>
          <p:cNvGraphicFramePr>
            <a:graphicFrameLocks noGrp="1"/>
          </p:cNvGraphicFramePr>
          <p:nvPr>
            <p:extLst>
              <p:ext uri="{D42A27DB-BD31-4B8C-83A1-F6EECF244321}">
                <p14:modId xmlns:p14="http://schemas.microsoft.com/office/powerpoint/2010/main" val="3727194276"/>
              </p:ext>
            </p:extLst>
          </p:nvPr>
        </p:nvGraphicFramePr>
        <p:xfrm>
          <a:off x="1422826" y="1576625"/>
          <a:ext cx="6298344" cy="4907897"/>
        </p:xfrm>
        <a:graphic>
          <a:graphicData uri="http://schemas.openxmlformats.org/drawingml/2006/table">
            <a:tbl>
              <a:tblPr>
                <a:tableStyleId>{5C22544A-7EE6-4342-B048-85BDC9FD1C3A}</a:tableStyleId>
              </a:tblPr>
              <a:tblGrid>
                <a:gridCol w="3239279">
                  <a:extLst>
                    <a:ext uri="{9D8B030D-6E8A-4147-A177-3AD203B41FA5}">
                      <a16:colId xmlns:a16="http://schemas.microsoft.com/office/drawing/2014/main" val="20000"/>
                    </a:ext>
                  </a:extLst>
                </a:gridCol>
                <a:gridCol w="1029537">
                  <a:extLst>
                    <a:ext uri="{9D8B030D-6E8A-4147-A177-3AD203B41FA5}">
                      <a16:colId xmlns:a16="http://schemas.microsoft.com/office/drawing/2014/main" val="20001"/>
                    </a:ext>
                  </a:extLst>
                </a:gridCol>
                <a:gridCol w="1041649">
                  <a:extLst>
                    <a:ext uri="{9D8B030D-6E8A-4147-A177-3AD203B41FA5}">
                      <a16:colId xmlns:a16="http://schemas.microsoft.com/office/drawing/2014/main" val="20002"/>
                    </a:ext>
                  </a:extLst>
                </a:gridCol>
                <a:gridCol w="987879">
                  <a:extLst>
                    <a:ext uri="{9D8B030D-6E8A-4147-A177-3AD203B41FA5}">
                      <a16:colId xmlns:a16="http://schemas.microsoft.com/office/drawing/2014/main" val="20003"/>
                    </a:ext>
                  </a:extLst>
                </a:gridCol>
              </a:tblGrid>
              <a:tr h="328626">
                <a:tc gridSpan="4">
                  <a:txBody>
                    <a:bodyPr/>
                    <a:lstStyle/>
                    <a:p>
                      <a:pPr algn="ctr" fontAlgn="b"/>
                      <a:r>
                        <a:rPr lang="en-US" sz="1600" b="1" u="none" strike="noStrike" dirty="0">
                          <a:solidFill>
                            <a:schemeClr val="bg1"/>
                          </a:solidFill>
                          <a:effectLst/>
                          <a:latin typeface="+mn-lt"/>
                        </a:rPr>
                        <a:t>JOHN NEWBERY ELEMENTARY</a:t>
                      </a:r>
                      <a:endParaRPr lang="en-US" sz="1600" b="1" i="0" u="none" strike="noStrike" dirty="0">
                        <a:solidFill>
                          <a:schemeClr val="bg1"/>
                        </a:solidFill>
                        <a:effectLst/>
                        <a:latin typeface="+mn-lt"/>
                      </a:endParaRPr>
                    </a:p>
                  </a:txBody>
                  <a:tcPr marL="0" marR="0" marT="0" marB="0" anchor="c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0" marR="0" marT="0" marB="0" anchor="b">
                    <a:solidFill>
                      <a:srgbClr val="0070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17230">
                <a:tc>
                  <a:txBody>
                    <a:bodyPr/>
                    <a:lstStyle/>
                    <a:p>
                      <a:pPr algn="ctr" fontAlgn="b"/>
                      <a:r>
                        <a:rPr lang="sk-SK" sz="1400" b="0" u="none" strike="noStrike" dirty="0">
                          <a:solidFill>
                            <a:schemeClr val="bg1"/>
                          </a:solidFill>
                          <a:effectLst/>
                          <a:latin typeface="+mn-lt"/>
                        </a:rPr>
                        <a:t> Room</a:t>
                      </a:r>
                      <a:r>
                        <a:rPr lang="en-US" sz="1400" b="0" u="none" strike="noStrike" dirty="0">
                          <a:solidFill>
                            <a:schemeClr val="bg1"/>
                          </a:solidFill>
                          <a:effectLst/>
                          <a:latin typeface="+mn-lt"/>
                        </a:rPr>
                        <a:t> </a:t>
                      </a:r>
                      <a:r>
                        <a:rPr lang="sk-SK" sz="1400" b="0" u="none" strike="noStrike" dirty="0">
                          <a:solidFill>
                            <a:schemeClr val="bg1"/>
                          </a:solidFill>
                          <a:effectLst/>
                          <a:latin typeface="+mn-lt"/>
                        </a:rPr>
                        <a:t>Name</a:t>
                      </a:r>
                      <a:endParaRPr lang="sk-SK" sz="1400" b="0" i="0" u="none" strike="noStrike" dirty="0">
                        <a:solidFill>
                          <a:schemeClr val="bg1"/>
                        </a:solidFill>
                        <a:effectLst/>
                        <a:latin typeface="+mn-lt"/>
                      </a:endParaRPr>
                    </a:p>
                  </a:txBody>
                  <a:tcPr marL="0" marR="0" marT="0" marB="0" anchor="ctr">
                    <a:solidFill>
                      <a:srgbClr val="0070C0"/>
                    </a:solidFill>
                  </a:tcPr>
                </a:tc>
                <a:tc>
                  <a:txBody>
                    <a:bodyPr/>
                    <a:lstStyle/>
                    <a:p>
                      <a:pPr algn="ctr" fontAlgn="b"/>
                      <a:r>
                        <a:rPr lang="en-US" sz="1400" b="0" u="none" strike="noStrike" dirty="0">
                          <a:solidFill>
                            <a:schemeClr val="bg1"/>
                          </a:solidFill>
                          <a:effectLst/>
                          <a:latin typeface="+mn-lt"/>
                        </a:rPr>
                        <a:t># Rooms</a:t>
                      </a:r>
                      <a:endParaRPr lang="en-US" sz="1400" b="0" i="0" u="none" strike="noStrike" dirty="0">
                        <a:solidFill>
                          <a:schemeClr val="bg1"/>
                        </a:solidFill>
                        <a:effectLst/>
                        <a:latin typeface="+mn-lt"/>
                      </a:endParaRPr>
                    </a:p>
                  </a:txBody>
                  <a:tcPr marL="0" marR="0" marT="0" marB="0" anchor="ctr">
                    <a:solidFill>
                      <a:srgbClr val="0070C0"/>
                    </a:solidFill>
                  </a:tcPr>
                </a:tc>
                <a:tc>
                  <a:txBody>
                    <a:bodyPr/>
                    <a:lstStyle/>
                    <a:p>
                      <a:pPr algn="ctr" fontAlgn="b"/>
                      <a:r>
                        <a:rPr lang="en-US" sz="1400" b="0" u="none" strike="noStrike" dirty="0">
                          <a:solidFill>
                            <a:schemeClr val="bg1"/>
                          </a:solidFill>
                          <a:effectLst/>
                          <a:latin typeface="+mn-lt"/>
                        </a:rPr>
                        <a:t>Room Capacity</a:t>
                      </a:r>
                      <a:endParaRPr lang="en-US" sz="1400" b="0" i="0" u="none" strike="noStrike" dirty="0">
                        <a:solidFill>
                          <a:schemeClr val="bg1"/>
                        </a:solidFill>
                        <a:effectLst/>
                        <a:latin typeface="+mn-lt"/>
                      </a:endParaRPr>
                    </a:p>
                  </a:txBody>
                  <a:tcPr marL="0" marR="0" marT="0" marB="0" anchor="ctr">
                    <a:solidFill>
                      <a:srgbClr val="0070C0"/>
                    </a:solidFill>
                  </a:tcPr>
                </a:tc>
                <a:tc>
                  <a:txBody>
                    <a:bodyPr/>
                    <a:lstStyle/>
                    <a:p>
                      <a:pPr algn="ctr" fontAlgn="b"/>
                      <a:r>
                        <a:rPr lang="en-US" sz="1400" b="0" u="none" strike="noStrike" dirty="0">
                          <a:solidFill>
                            <a:schemeClr val="bg1"/>
                          </a:solidFill>
                          <a:effectLst/>
                          <a:latin typeface="+mn-lt"/>
                        </a:rPr>
                        <a:t>Subtotal Capacity</a:t>
                      </a:r>
                      <a:endParaRPr lang="en-US" sz="1400" b="0" i="0" u="none" strike="noStrike" dirty="0">
                        <a:solidFill>
                          <a:schemeClr val="bg1"/>
                        </a:solidFill>
                        <a:effectLst/>
                        <a:latin typeface="+mn-lt"/>
                      </a:endParaRPr>
                    </a:p>
                  </a:txBody>
                  <a:tcPr marL="0" marR="0" marT="0" marB="0" anchor="ctr">
                    <a:solidFill>
                      <a:srgbClr val="0070C0"/>
                    </a:solidFill>
                  </a:tcPr>
                </a:tc>
                <a:extLst>
                  <a:ext uri="{0D108BD9-81ED-4DB2-BD59-A6C34878D82A}">
                    <a16:rowId xmlns:a16="http://schemas.microsoft.com/office/drawing/2014/main" val="10001"/>
                  </a:ext>
                </a:extLst>
              </a:tr>
              <a:tr h="245899">
                <a:tc>
                  <a:txBody>
                    <a:bodyPr/>
                    <a:lstStyle/>
                    <a:p>
                      <a:pPr algn="l" fontAlgn="b"/>
                      <a:r>
                        <a:rPr lang="en-US" sz="1400" u="none" strike="noStrike" kern="1200" dirty="0">
                          <a:solidFill>
                            <a:schemeClr val="dk1"/>
                          </a:solidFill>
                          <a:effectLst/>
                          <a:latin typeface="+mn-lt"/>
                          <a:ea typeface="+mn-ea"/>
                          <a:cs typeface="+mn-cs"/>
                        </a:rPr>
                        <a:t>TK/PreK</a:t>
                      </a:r>
                    </a:p>
                  </a:txBody>
                  <a:tcPr marL="9525" marR="9525" marT="9525" marB="0" anchor="b"/>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0</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30</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a:t>
                      </a:r>
                    </a:p>
                  </a:txBody>
                  <a:tcPr marL="9525" marR="9525" marT="9525" marB="0" anchor="b"/>
                </a:tc>
                <a:extLst>
                  <a:ext uri="{0D108BD9-81ED-4DB2-BD59-A6C34878D82A}">
                    <a16:rowId xmlns:a16="http://schemas.microsoft.com/office/drawing/2014/main" val="2150816929"/>
                  </a:ext>
                </a:extLst>
              </a:tr>
              <a:tr h="245899">
                <a:tc>
                  <a:txBody>
                    <a:bodyPr/>
                    <a:lstStyle/>
                    <a:p>
                      <a:pPr algn="l" fontAlgn="b"/>
                      <a:r>
                        <a:rPr lang="en-US" sz="1400" u="none" strike="noStrike" kern="1200" dirty="0">
                          <a:solidFill>
                            <a:schemeClr val="dk1"/>
                          </a:solidFill>
                          <a:effectLst/>
                          <a:latin typeface="+mn-lt"/>
                          <a:ea typeface="+mn-ea"/>
                          <a:cs typeface="+mn-cs"/>
                        </a:rPr>
                        <a:t>K Full Day</a:t>
                      </a:r>
                    </a:p>
                  </a:txBody>
                  <a:tcPr marL="9525" marR="9525" marT="9525" marB="0" anchor="b"/>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3</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20</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60 </a:t>
                      </a:r>
                    </a:p>
                  </a:txBody>
                  <a:tcPr marL="9525" marR="9525" marT="9525" marB="0" anchor="b"/>
                </a:tc>
                <a:extLst>
                  <a:ext uri="{0D108BD9-81ED-4DB2-BD59-A6C34878D82A}">
                    <a16:rowId xmlns:a16="http://schemas.microsoft.com/office/drawing/2014/main" val="10003"/>
                  </a:ext>
                </a:extLst>
              </a:tr>
              <a:tr h="245899">
                <a:tc>
                  <a:txBody>
                    <a:bodyPr/>
                    <a:lstStyle/>
                    <a:p>
                      <a:pPr algn="l" fontAlgn="b"/>
                      <a:r>
                        <a:rPr lang="en-US" sz="1400" u="none" strike="noStrike" kern="1200" dirty="0">
                          <a:solidFill>
                            <a:schemeClr val="dk1"/>
                          </a:solidFill>
                          <a:effectLst/>
                          <a:latin typeface="+mn-lt"/>
                          <a:ea typeface="+mn-ea"/>
                          <a:cs typeface="+mn-cs"/>
                        </a:rPr>
                        <a:t>Grade 1</a:t>
                      </a:r>
                    </a:p>
                  </a:txBody>
                  <a:tcPr marL="9525" marR="9525" marT="9525" marB="0" anchor="b"/>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4</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22</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88 </a:t>
                      </a:r>
                    </a:p>
                  </a:txBody>
                  <a:tcPr marL="9525" marR="9525" marT="9525" marB="0" anchor="b"/>
                </a:tc>
                <a:extLst>
                  <a:ext uri="{0D108BD9-81ED-4DB2-BD59-A6C34878D82A}">
                    <a16:rowId xmlns:a16="http://schemas.microsoft.com/office/drawing/2014/main" val="10004"/>
                  </a:ext>
                </a:extLst>
              </a:tr>
              <a:tr h="245899">
                <a:tc>
                  <a:txBody>
                    <a:bodyPr/>
                    <a:lstStyle/>
                    <a:p>
                      <a:pPr algn="l" fontAlgn="b"/>
                      <a:r>
                        <a:rPr lang="en-US" sz="1400" u="none" strike="noStrike" kern="1200" dirty="0">
                          <a:solidFill>
                            <a:schemeClr val="dk1"/>
                          </a:solidFill>
                          <a:effectLst/>
                          <a:latin typeface="+mn-lt"/>
                          <a:ea typeface="+mn-ea"/>
                          <a:cs typeface="+mn-cs"/>
                        </a:rPr>
                        <a:t>Grade 2</a:t>
                      </a:r>
                    </a:p>
                  </a:txBody>
                  <a:tcPr marL="9525" marR="9525" marT="9525" marB="0" anchor="b"/>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4</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22</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88 </a:t>
                      </a:r>
                    </a:p>
                  </a:txBody>
                  <a:tcPr marL="9525" marR="9525" marT="9525" marB="0" anchor="b"/>
                </a:tc>
                <a:extLst>
                  <a:ext uri="{0D108BD9-81ED-4DB2-BD59-A6C34878D82A}">
                    <a16:rowId xmlns:a16="http://schemas.microsoft.com/office/drawing/2014/main" val="10005"/>
                  </a:ext>
                </a:extLst>
              </a:tr>
              <a:tr h="245899">
                <a:tc>
                  <a:txBody>
                    <a:bodyPr/>
                    <a:lstStyle/>
                    <a:p>
                      <a:pPr algn="l" fontAlgn="b"/>
                      <a:r>
                        <a:rPr lang="en-US" sz="1400" u="none" strike="noStrike" kern="1200">
                          <a:solidFill>
                            <a:schemeClr val="dk1"/>
                          </a:solidFill>
                          <a:effectLst/>
                          <a:latin typeface="+mn-lt"/>
                          <a:ea typeface="+mn-ea"/>
                          <a:cs typeface="+mn-cs"/>
                        </a:rPr>
                        <a:t>Grade 3</a:t>
                      </a:r>
                    </a:p>
                  </a:txBody>
                  <a:tcPr marL="9525" marR="9525" marT="9525" marB="0" anchor="b"/>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3</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24</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72 </a:t>
                      </a:r>
                    </a:p>
                  </a:txBody>
                  <a:tcPr marL="9525" marR="9525" marT="9525" marB="0" anchor="b"/>
                </a:tc>
                <a:extLst>
                  <a:ext uri="{0D108BD9-81ED-4DB2-BD59-A6C34878D82A}">
                    <a16:rowId xmlns:a16="http://schemas.microsoft.com/office/drawing/2014/main" val="10006"/>
                  </a:ext>
                </a:extLst>
              </a:tr>
              <a:tr h="245899">
                <a:tc>
                  <a:txBody>
                    <a:bodyPr/>
                    <a:lstStyle/>
                    <a:p>
                      <a:pPr algn="l" fontAlgn="b"/>
                      <a:r>
                        <a:rPr lang="en-US" sz="1400" u="none" strike="noStrike" kern="1200" dirty="0">
                          <a:solidFill>
                            <a:schemeClr val="dk1"/>
                          </a:solidFill>
                          <a:effectLst/>
                          <a:latin typeface="+mn-lt"/>
                          <a:ea typeface="+mn-ea"/>
                          <a:cs typeface="+mn-cs"/>
                        </a:rPr>
                        <a:t>Grade 4</a:t>
                      </a:r>
                    </a:p>
                  </a:txBody>
                  <a:tcPr marL="9525" marR="9525" marT="9525" marB="0" anchor="b"/>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3</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26</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78 </a:t>
                      </a:r>
                    </a:p>
                  </a:txBody>
                  <a:tcPr marL="9525" marR="9525" marT="9525" marB="0" anchor="b"/>
                </a:tc>
                <a:extLst>
                  <a:ext uri="{0D108BD9-81ED-4DB2-BD59-A6C34878D82A}">
                    <a16:rowId xmlns:a16="http://schemas.microsoft.com/office/drawing/2014/main" val="10007"/>
                  </a:ext>
                </a:extLst>
              </a:tr>
              <a:tr h="245899">
                <a:tc>
                  <a:txBody>
                    <a:bodyPr/>
                    <a:lstStyle/>
                    <a:p>
                      <a:pPr algn="l" fontAlgn="b"/>
                      <a:r>
                        <a:rPr lang="en-US" sz="1400" u="none" strike="noStrike" kern="1200">
                          <a:solidFill>
                            <a:schemeClr val="dk1"/>
                          </a:solidFill>
                          <a:effectLst/>
                          <a:latin typeface="+mn-lt"/>
                          <a:ea typeface="+mn-ea"/>
                          <a:cs typeface="+mn-cs"/>
                        </a:rPr>
                        <a:t>Grade 5</a:t>
                      </a:r>
                    </a:p>
                  </a:txBody>
                  <a:tcPr marL="9525" marR="9525" marT="9525" marB="0" anchor="b"/>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3</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26</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78 </a:t>
                      </a:r>
                    </a:p>
                  </a:txBody>
                  <a:tcPr marL="9525" marR="9525" marT="9525" marB="0" anchor="b"/>
                </a:tc>
                <a:extLst>
                  <a:ext uri="{0D108BD9-81ED-4DB2-BD59-A6C34878D82A}">
                    <a16:rowId xmlns:a16="http://schemas.microsoft.com/office/drawing/2014/main" val="2511082293"/>
                  </a:ext>
                </a:extLst>
              </a:tr>
              <a:tr h="245899">
                <a:tc>
                  <a:txBody>
                    <a:bodyPr/>
                    <a:lstStyle/>
                    <a:p>
                      <a:pPr algn="l" fontAlgn="b"/>
                      <a:r>
                        <a:rPr lang="en-US" sz="1400" u="none" strike="noStrike" kern="1200" dirty="0">
                          <a:solidFill>
                            <a:schemeClr val="dk1"/>
                          </a:solidFill>
                          <a:effectLst/>
                          <a:latin typeface="+mn-lt"/>
                          <a:ea typeface="+mn-ea"/>
                          <a:cs typeface="+mn-cs"/>
                        </a:rPr>
                        <a:t>Art</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1</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0</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a:t>
                      </a:r>
                    </a:p>
                  </a:txBody>
                  <a:tcPr marL="9525" marR="9525" marT="9525" marB="0" anchor="b"/>
                </a:tc>
                <a:extLst>
                  <a:ext uri="{0D108BD9-81ED-4DB2-BD59-A6C34878D82A}">
                    <a16:rowId xmlns:a16="http://schemas.microsoft.com/office/drawing/2014/main" val="97137481"/>
                  </a:ext>
                </a:extLst>
              </a:tr>
              <a:tr h="245899">
                <a:tc>
                  <a:txBody>
                    <a:bodyPr/>
                    <a:lstStyle/>
                    <a:p>
                      <a:pPr algn="l" fontAlgn="b"/>
                      <a:r>
                        <a:rPr lang="en-US" sz="1400" u="none" strike="noStrike" kern="1200" dirty="0">
                          <a:solidFill>
                            <a:schemeClr val="dk1"/>
                          </a:solidFill>
                          <a:effectLst/>
                          <a:latin typeface="+mn-lt"/>
                          <a:ea typeface="+mn-ea"/>
                          <a:cs typeface="+mn-cs"/>
                        </a:rPr>
                        <a:t>Music</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1</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0</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   </a:t>
                      </a:r>
                    </a:p>
                  </a:txBody>
                  <a:tcPr marL="9525" marR="9525" marT="9525" marB="0" anchor="b"/>
                </a:tc>
                <a:extLst>
                  <a:ext uri="{0D108BD9-81ED-4DB2-BD59-A6C34878D82A}">
                    <a16:rowId xmlns:a16="http://schemas.microsoft.com/office/drawing/2014/main" val="10008"/>
                  </a:ext>
                </a:extLst>
              </a:tr>
              <a:tr h="245899">
                <a:tc>
                  <a:txBody>
                    <a:bodyPr/>
                    <a:lstStyle/>
                    <a:p>
                      <a:pPr algn="l" fontAlgn="b"/>
                      <a:r>
                        <a:rPr lang="en-US" sz="1400" u="none" strike="noStrike" kern="1200" dirty="0">
                          <a:solidFill>
                            <a:schemeClr val="dk1"/>
                          </a:solidFill>
                          <a:effectLst/>
                          <a:latin typeface="+mn-lt"/>
                          <a:ea typeface="+mn-ea"/>
                          <a:cs typeface="+mn-cs"/>
                        </a:rPr>
                        <a:t>PE</a:t>
                      </a:r>
                    </a:p>
                  </a:txBody>
                  <a:tcPr marL="9525" marR="9525" marT="9525" marB="0" anchor="b"/>
                </a:tc>
                <a:tc>
                  <a:txBody>
                    <a:bodyPr/>
                    <a:lstStyle/>
                    <a:p>
                      <a:pPr algn="ctr" fontAlgn="b"/>
                      <a:r>
                        <a:rPr lang="en-US" sz="1400" u="none" strike="noStrike" kern="1200">
                          <a:solidFill>
                            <a:schemeClr val="dk1"/>
                          </a:solidFill>
                          <a:effectLst/>
                          <a:latin typeface="+mn-lt"/>
                          <a:ea typeface="+mn-ea"/>
                          <a:cs typeface="+mn-cs"/>
                        </a:rPr>
                        <a:t>1</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0</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 </a:t>
                      </a:r>
                    </a:p>
                  </a:txBody>
                  <a:tcPr marL="9525" marR="9525" marT="9525" marB="0" anchor="b"/>
                </a:tc>
                <a:extLst>
                  <a:ext uri="{0D108BD9-81ED-4DB2-BD59-A6C34878D82A}">
                    <a16:rowId xmlns:a16="http://schemas.microsoft.com/office/drawing/2014/main" val="10009"/>
                  </a:ext>
                </a:extLst>
              </a:tr>
              <a:tr h="245899">
                <a:tc>
                  <a:txBody>
                    <a:bodyPr/>
                    <a:lstStyle/>
                    <a:p>
                      <a:pPr algn="l" fontAlgn="b"/>
                      <a:r>
                        <a:rPr lang="en-US" sz="1400" u="none" strike="noStrike" kern="1200" dirty="0">
                          <a:solidFill>
                            <a:schemeClr val="dk1"/>
                          </a:solidFill>
                          <a:effectLst/>
                          <a:latin typeface="+mn-lt"/>
                          <a:ea typeface="+mn-ea"/>
                          <a:cs typeface="+mn-cs"/>
                        </a:rPr>
                        <a:t>Library</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1</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0</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a:t>
                      </a:r>
                    </a:p>
                  </a:txBody>
                  <a:tcPr marL="9525" marR="9525" marT="9525" marB="0" anchor="b"/>
                </a:tc>
                <a:extLst>
                  <a:ext uri="{0D108BD9-81ED-4DB2-BD59-A6C34878D82A}">
                    <a16:rowId xmlns:a16="http://schemas.microsoft.com/office/drawing/2014/main" val="2981310238"/>
                  </a:ext>
                </a:extLst>
              </a:tr>
              <a:tr h="245899">
                <a:tc>
                  <a:txBody>
                    <a:bodyPr/>
                    <a:lstStyle/>
                    <a:p>
                      <a:pPr algn="l" fontAlgn="b"/>
                      <a:r>
                        <a:rPr lang="en-US" sz="1400" u="none" strike="noStrike" kern="1200">
                          <a:solidFill>
                            <a:schemeClr val="dk1"/>
                          </a:solidFill>
                          <a:effectLst/>
                          <a:latin typeface="+mn-lt"/>
                          <a:ea typeface="+mn-ea"/>
                          <a:cs typeface="+mn-cs"/>
                        </a:rPr>
                        <a:t>Self Cont.  Sp Ed</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1</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9</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9</a:t>
                      </a:r>
                    </a:p>
                  </a:txBody>
                  <a:tcPr marL="9525" marR="9525" marT="9525" marB="0" anchor="b"/>
                </a:tc>
                <a:extLst>
                  <a:ext uri="{0D108BD9-81ED-4DB2-BD59-A6C34878D82A}">
                    <a16:rowId xmlns:a16="http://schemas.microsoft.com/office/drawing/2014/main" val="4183950580"/>
                  </a:ext>
                </a:extLst>
              </a:tr>
              <a:tr h="245899">
                <a:tc>
                  <a:txBody>
                    <a:bodyPr/>
                    <a:lstStyle/>
                    <a:p>
                      <a:pPr algn="l" fontAlgn="b"/>
                      <a:r>
                        <a:rPr lang="en-US" sz="1400" u="none" strike="noStrike" kern="1200">
                          <a:solidFill>
                            <a:schemeClr val="dk1"/>
                          </a:solidFill>
                          <a:effectLst/>
                          <a:latin typeface="+mn-lt"/>
                          <a:ea typeface="+mn-ea"/>
                          <a:cs typeface="+mn-cs"/>
                        </a:rPr>
                        <a:t>RR, Title I, Pull Out</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0 (+3)</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0</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   </a:t>
                      </a:r>
                    </a:p>
                  </a:txBody>
                  <a:tcPr marL="9525" marR="9525" marT="9525" marB="0" anchor="b"/>
                </a:tc>
                <a:extLst>
                  <a:ext uri="{0D108BD9-81ED-4DB2-BD59-A6C34878D82A}">
                    <a16:rowId xmlns:a16="http://schemas.microsoft.com/office/drawing/2014/main" val="3712939948"/>
                  </a:ext>
                </a:extLst>
              </a:tr>
              <a:tr h="245899">
                <a:tc>
                  <a:txBody>
                    <a:bodyPr/>
                    <a:lstStyle/>
                    <a:p>
                      <a:pPr algn="l" fontAlgn="b"/>
                      <a:r>
                        <a:rPr lang="en-US" sz="1400" u="none" strike="noStrike" kern="1200" dirty="0">
                          <a:solidFill>
                            <a:schemeClr val="dk1"/>
                          </a:solidFill>
                          <a:effectLst/>
                          <a:latin typeface="+mn-lt"/>
                          <a:ea typeface="+mn-ea"/>
                          <a:cs typeface="+mn-cs"/>
                        </a:rPr>
                        <a:t>Enrichment</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0 (+1)</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0</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a:t>
                      </a:r>
                    </a:p>
                  </a:txBody>
                  <a:tcPr marL="9525" marR="9525" marT="9525" marB="0" anchor="b"/>
                </a:tc>
                <a:extLst>
                  <a:ext uri="{0D108BD9-81ED-4DB2-BD59-A6C34878D82A}">
                    <a16:rowId xmlns:a16="http://schemas.microsoft.com/office/drawing/2014/main" val="1936399888"/>
                  </a:ext>
                </a:extLst>
              </a:tr>
              <a:tr h="236655">
                <a:tc>
                  <a:txBody>
                    <a:bodyPr/>
                    <a:lstStyle/>
                    <a:p>
                      <a:pPr algn="l" fontAlgn="b"/>
                      <a:r>
                        <a:rPr lang="en-US" sz="1400" b="1" u="none" strike="noStrike" dirty="0">
                          <a:effectLst/>
                          <a:latin typeface="+mn-lt"/>
                        </a:rPr>
                        <a:t>Total Room Count</a:t>
                      </a:r>
                      <a:endParaRPr lang="en-US" sz="1400" b="1" i="0" u="none" strike="noStrike" dirty="0">
                        <a:solidFill>
                          <a:srgbClr val="000000"/>
                        </a:solidFill>
                        <a:effectLst/>
                        <a:latin typeface="+mn-lt"/>
                      </a:endParaRPr>
                    </a:p>
                  </a:txBody>
                  <a:tcPr marL="0" marR="0" marT="0" marB="0" anchor="b"/>
                </a:tc>
                <a:tc>
                  <a:txBody>
                    <a:bodyPr/>
                    <a:lstStyle/>
                    <a:p>
                      <a:pPr algn="ctr" fontAlgn="b"/>
                      <a:r>
                        <a:rPr lang="en-US" sz="1400" b="1" u="none" strike="noStrike" dirty="0">
                          <a:effectLst/>
                          <a:latin typeface="+mn-lt"/>
                        </a:rPr>
                        <a:t>23</a:t>
                      </a:r>
                      <a:endParaRPr lang="en-US" sz="1400" b="1" i="0" u="none" strike="noStrike" dirty="0">
                        <a:solidFill>
                          <a:srgbClr val="000000"/>
                        </a:solidFill>
                        <a:effectLst/>
                        <a:latin typeface="+mn-lt"/>
                      </a:endParaRPr>
                    </a:p>
                  </a:txBody>
                  <a:tcPr marL="0" marR="0" marT="0" marB="0" anchor="b"/>
                </a:tc>
                <a:tc>
                  <a:txBody>
                    <a:bodyPr/>
                    <a:lstStyle/>
                    <a:p>
                      <a:pPr algn="ctr" fontAlgn="b"/>
                      <a:r>
                        <a:rPr lang="sk-SK" sz="1400" b="1" u="none" strike="noStrike" dirty="0">
                          <a:effectLst/>
                          <a:latin typeface="+mn-lt"/>
                        </a:rPr>
                        <a:t> </a:t>
                      </a:r>
                      <a:endParaRPr lang="sk-SK" sz="1400" b="1" i="0" u="none" strike="noStrike" dirty="0">
                        <a:solidFill>
                          <a:srgbClr val="000000"/>
                        </a:solidFill>
                        <a:effectLst/>
                        <a:latin typeface="+mn-lt"/>
                      </a:endParaRPr>
                    </a:p>
                  </a:txBody>
                  <a:tcPr marL="0" marR="0" marT="0" marB="0" anchor="b"/>
                </a:tc>
                <a:tc>
                  <a:txBody>
                    <a:bodyPr/>
                    <a:lstStyle/>
                    <a:p>
                      <a:pPr algn="ctr" fontAlgn="b"/>
                      <a:r>
                        <a:rPr lang="is-IS" sz="1400" b="1" u="none" strike="noStrike" dirty="0">
                          <a:effectLst/>
                          <a:latin typeface="+mn-lt"/>
                        </a:rPr>
                        <a:t>473</a:t>
                      </a:r>
                      <a:endParaRPr lang="is-IS" sz="1400" b="1"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15"/>
                  </a:ext>
                </a:extLst>
              </a:tr>
              <a:tr h="236655">
                <a:tc>
                  <a:txBody>
                    <a:bodyPr/>
                    <a:lstStyle/>
                    <a:p>
                      <a:pPr algn="r" fontAlgn="b"/>
                      <a:r>
                        <a:rPr lang="en-US" sz="1400" u="none" strike="noStrike" dirty="0">
                          <a:effectLst/>
                          <a:latin typeface="+mn-lt"/>
                        </a:rPr>
                        <a:t>IF</a:t>
                      </a:r>
                      <a:r>
                        <a:rPr lang="en-US" sz="1400" u="none" strike="noStrike" baseline="30000" dirty="0">
                          <a:effectLst/>
                          <a:latin typeface="+mn-lt"/>
                        </a:rPr>
                        <a:t>2 </a:t>
                      </a:r>
                      <a:r>
                        <a:rPr lang="en-US" sz="1400" u="none" strike="noStrike" dirty="0">
                          <a:effectLst/>
                          <a:latin typeface="+mn-lt"/>
                        </a:rPr>
                        <a:t>(Imperfect Fit Factor)</a:t>
                      </a:r>
                      <a:endParaRPr lang="en-US" sz="1400" b="0" i="0" u="none" strike="noStrike" dirty="0">
                        <a:solidFill>
                          <a:srgbClr val="000000"/>
                        </a:solidFill>
                        <a:effectLst/>
                        <a:latin typeface="+mn-lt"/>
                      </a:endParaRPr>
                    </a:p>
                  </a:txBody>
                  <a:tcPr marL="0" marR="0" marT="0" marB="0" anchor="b"/>
                </a:tc>
                <a:tc>
                  <a:txBody>
                    <a:bodyPr/>
                    <a:lstStyle/>
                    <a:p>
                      <a:pPr algn="ctr" fontAlgn="b"/>
                      <a:endParaRPr lang="sk-SK" sz="1400" b="0" i="0" u="none" strike="noStrike" dirty="0">
                        <a:solidFill>
                          <a:srgbClr val="000000"/>
                        </a:solidFill>
                        <a:effectLst/>
                        <a:latin typeface="+mn-lt"/>
                      </a:endParaRPr>
                    </a:p>
                  </a:txBody>
                  <a:tcPr marL="0" marR="0" marT="0" marB="0" anchor="b"/>
                </a:tc>
                <a:tc>
                  <a:txBody>
                    <a:bodyPr/>
                    <a:lstStyle/>
                    <a:p>
                      <a:pPr algn="ctr" fontAlgn="b"/>
                      <a:endParaRPr lang="en-US" sz="1400" b="0" i="0" u="none" strike="noStrike" dirty="0">
                        <a:solidFill>
                          <a:srgbClr val="000000"/>
                        </a:solidFill>
                        <a:effectLst/>
                        <a:latin typeface="+mn-lt"/>
                      </a:endParaRPr>
                    </a:p>
                  </a:txBody>
                  <a:tcPr marL="0" marR="0" marT="0" marB="0" anchor="b"/>
                </a:tc>
                <a:tc>
                  <a:txBody>
                    <a:bodyPr/>
                    <a:lstStyle/>
                    <a:p>
                      <a:pPr algn="ctr" fontAlgn="b"/>
                      <a:r>
                        <a:rPr lang="it-IT" sz="1400" u="none" strike="noStrike" dirty="0">
                          <a:effectLst/>
                          <a:latin typeface="+mn-lt"/>
                        </a:rPr>
                        <a:t>95%</a:t>
                      </a:r>
                      <a:endParaRPr lang="it-IT" sz="14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16"/>
                  </a:ext>
                </a:extLst>
              </a:tr>
              <a:tr h="236655">
                <a:tc>
                  <a:txBody>
                    <a:bodyPr/>
                    <a:lstStyle/>
                    <a:p>
                      <a:pPr algn="r" fontAlgn="b"/>
                      <a:r>
                        <a:rPr lang="en-US" sz="1400" b="1" i="0" u="none" strike="noStrike" dirty="0">
                          <a:solidFill>
                            <a:srgbClr val="000000"/>
                          </a:solidFill>
                          <a:effectLst/>
                          <a:latin typeface="+mn-lt"/>
                        </a:rPr>
                        <a:t>Permanent Programmatic Capacity*</a:t>
                      </a:r>
                    </a:p>
                  </a:txBody>
                  <a:tcPr marL="0" marR="0" marT="0" marB="0" anchor="b"/>
                </a:tc>
                <a:tc>
                  <a:txBody>
                    <a:bodyPr/>
                    <a:lstStyle/>
                    <a:p>
                      <a:pPr algn="ctr" fontAlgn="b"/>
                      <a:endParaRPr lang="sk-SK" sz="1400" b="0" i="0" u="none" strike="noStrike" dirty="0">
                        <a:solidFill>
                          <a:srgbClr val="000000"/>
                        </a:solidFill>
                        <a:effectLst/>
                        <a:latin typeface="+mn-lt"/>
                      </a:endParaRPr>
                    </a:p>
                  </a:txBody>
                  <a:tcPr marL="0" marR="0" marT="0" marB="0" anchor="b"/>
                </a:tc>
                <a:tc>
                  <a:txBody>
                    <a:bodyPr/>
                    <a:lstStyle/>
                    <a:p>
                      <a:pPr algn="ctr" fontAlgn="b"/>
                      <a:endParaRPr lang="en-US" sz="1400" b="0" i="0" u="none" strike="noStrike" dirty="0">
                        <a:solidFill>
                          <a:srgbClr val="000000"/>
                        </a:solidFill>
                        <a:effectLst/>
                        <a:latin typeface="+mn-lt"/>
                      </a:endParaRPr>
                    </a:p>
                  </a:txBody>
                  <a:tcPr marL="0" marR="0" marT="0" marB="0" anchor="b"/>
                </a:tc>
                <a:tc>
                  <a:txBody>
                    <a:bodyPr/>
                    <a:lstStyle/>
                    <a:p>
                      <a:pPr algn="ctr" fontAlgn="b"/>
                      <a:r>
                        <a:rPr lang="it-IT" sz="1400" b="1" i="0" u="none" strike="noStrike" dirty="0">
                          <a:solidFill>
                            <a:srgbClr val="000000"/>
                          </a:solidFill>
                          <a:effectLst/>
                          <a:latin typeface="+mn-lt"/>
                        </a:rPr>
                        <a:t>449</a:t>
                      </a:r>
                    </a:p>
                  </a:txBody>
                  <a:tcPr marL="0" marR="0" marT="0" marB="0" anchor="b"/>
                </a:tc>
                <a:extLst>
                  <a:ext uri="{0D108BD9-81ED-4DB2-BD59-A6C34878D82A}">
                    <a16:rowId xmlns:a16="http://schemas.microsoft.com/office/drawing/2014/main" val="10017"/>
                  </a:ext>
                </a:extLst>
              </a:tr>
            </a:tbl>
          </a:graphicData>
        </a:graphic>
      </p:graphicFrame>
      <p:sp>
        <p:nvSpPr>
          <p:cNvPr id="3" name="TextBox 2">
            <a:extLst>
              <a:ext uri="{FF2B5EF4-FFF2-40B4-BE49-F238E27FC236}">
                <a16:creationId xmlns:a16="http://schemas.microsoft.com/office/drawing/2014/main" id="{3292604C-B11D-CAF8-399A-70C607636218}"/>
              </a:ext>
            </a:extLst>
          </p:cNvPr>
          <p:cNvSpPr txBox="1"/>
          <p:nvPr/>
        </p:nvSpPr>
        <p:spPr>
          <a:xfrm>
            <a:off x="4385010" y="6550223"/>
            <a:ext cx="4519442" cy="307777"/>
          </a:xfrm>
          <a:prstGeom prst="rect">
            <a:avLst/>
          </a:prstGeom>
          <a:noFill/>
        </p:spPr>
        <p:txBody>
          <a:bodyPr wrap="none" rtlCol="0">
            <a:spAutoFit/>
          </a:bodyPr>
          <a:lstStyle/>
          <a:p>
            <a:r>
              <a:rPr lang="en-US" sz="1400" i="1" dirty="0"/>
              <a:t>* Permanent Capacity does not include portable classrooms</a:t>
            </a:r>
          </a:p>
        </p:txBody>
      </p:sp>
    </p:spTree>
    <p:extLst>
      <p:ext uri="{BB962C8B-B14F-4D97-AF65-F5344CB8AC3E}">
        <p14:creationId xmlns:p14="http://schemas.microsoft.com/office/powerpoint/2010/main" val="10861622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28699" y="294538"/>
            <a:ext cx="7421963" cy="1033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p>
            <a:pPr algn="ctr" defTabSz="914400">
              <a:lnSpc>
                <a:spcPct val="90000"/>
              </a:lnSpc>
              <a:spcBef>
                <a:spcPct val="0"/>
              </a:spcBef>
              <a:spcAft>
                <a:spcPts val="600"/>
              </a:spcAft>
            </a:pPr>
            <a:r>
              <a:rPr lang="en-US" sz="3500" b="1" dirty="0">
                <a:solidFill>
                  <a:srgbClr val="FFFFFF"/>
                </a:solidFill>
                <a:latin typeface="+mj-lt"/>
                <a:ea typeface="+mj-ea"/>
                <a:cs typeface="+mj-cs"/>
              </a:rPr>
              <a:t>SCHOOL CAPACITY CALCULATION </a:t>
            </a:r>
          </a:p>
          <a:p>
            <a:pPr algn="ctr" defTabSz="914400">
              <a:lnSpc>
                <a:spcPct val="90000"/>
              </a:lnSpc>
              <a:spcBef>
                <a:spcPct val="0"/>
              </a:spcBef>
              <a:spcAft>
                <a:spcPts val="600"/>
              </a:spcAft>
            </a:pPr>
            <a:r>
              <a:rPr lang="en-US" sz="3500" b="1" dirty="0">
                <a:solidFill>
                  <a:srgbClr val="FFFFFF"/>
                </a:solidFill>
                <a:latin typeface="+mj-lt"/>
                <a:ea typeface="+mj-ea"/>
                <a:cs typeface="+mj-cs"/>
              </a:rPr>
              <a:t>K-5 ELEMENTARY SCHOOLS</a:t>
            </a:r>
            <a:endParaRPr lang="en-US" sz="3500" b="1" kern="1200" dirty="0">
              <a:solidFill>
                <a:srgbClr val="FFFFFF"/>
              </a:solidFill>
              <a:latin typeface="+mj-lt"/>
              <a:ea typeface="+mj-ea"/>
              <a:cs typeface="+mj-cs"/>
            </a:endParaRPr>
          </a:p>
        </p:txBody>
      </p:sp>
      <p:pic>
        <p:nvPicPr>
          <p:cNvPr id="10" name="Picture 9" descr="A picture containing text, sign&#10;&#10;Description automatically generated">
            <a:extLst>
              <a:ext uri="{FF2B5EF4-FFF2-40B4-BE49-F238E27FC236}">
                <a16:creationId xmlns:a16="http://schemas.microsoft.com/office/drawing/2014/main" id="{7FF28B3A-6615-4DBA-8C51-B282ABE62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88" y="6001554"/>
            <a:ext cx="1016525" cy="711567"/>
          </a:xfrm>
          <a:prstGeom prst="rect">
            <a:avLst/>
          </a:prstGeom>
        </p:spPr>
      </p:pic>
      <p:graphicFrame>
        <p:nvGraphicFramePr>
          <p:cNvPr id="12" name="Table 11">
            <a:extLst>
              <a:ext uri="{FF2B5EF4-FFF2-40B4-BE49-F238E27FC236}">
                <a16:creationId xmlns:a16="http://schemas.microsoft.com/office/drawing/2014/main" id="{BD1D32D7-05F1-1E60-F3E0-E47BD5A9CD61}"/>
              </a:ext>
            </a:extLst>
          </p:cNvPr>
          <p:cNvGraphicFramePr>
            <a:graphicFrameLocks noGrp="1"/>
          </p:cNvGraphicFramePr>
          <p:nvPr>
            <p:extLst>
              <p:ext uri="{D42A27DB-BD31-4B8C-83A1-F6EECF244321}">
                <p14:modId xmlns:p14="http://schemas.microsoft.com/office/powerpoint/2010/main" val="1635313157"/>
              </p:ext>
            </p:extLst>
          </p:nvPr>
        </p:nvGraphicFramePr>
        <p:xfrm>
          <a:off x="1422826" y="1564568"/>
          <a:ext cx="6298344" cy="4933735"/>
        </p:xfrm>
        <a:graphic>
          <a:graphicData uri="http://schemas.openxmlformats.org/drawingml/2006/table">
            <a:tbl>
              <a:tblPr>
                <a:tableStyleId>{5C22544A-7EE6-4342-B048-85BDC9FD1C3A}</a:tableStyleId>
              </a:tblPr>
              <a:tblGrid>
                <a:gridCol w="3239279">
                  <a:extLst>
                    <a:ext uri="{9D8B030D-6E8A-4147-A177-3AD203B41FA5}">
                      <a16:colId xmlns:a16="http://schemas.microsoft.com/office/drawing/2014/main" val="20000"/>
                    </a:ext>
                  </a:extLst>
                </a:gridCol>
                <a:gridCol w="1029537">
                  <a:extLst>
                    <a:ext uri="{9D8B030D-6E8A-4147-A177-3AD203B41FA5}">
                      <a16:colId xmlns:a16="http://schemas.microsoft.com/office/drawing/2014/main" val="20001"/>
                    </a:ext>
                  </a:extLst>
                </a:gridCol>
                <a:gridCol w="1041649">
                  <a:extLst>
                    <a:ext uri="{9D8B030D-6E8A-4147-A177-3AD203B41FA5}">
                      <a16:colId xmlns:a16="http://schemas.microsoft.com/office/drawing/2014/main" val="20002"/>
                    </a:ext>
                  </a:extLst>
                </a:gridCol>
                <a:gridCol w="987879">
                  <a:extLst>
                    <a:ext uri="{9D8B030D-6E8A-4147-A177-3AD203B41FA5}">
                      <a16:colId xmlns:a16="http://schemas.microsoft.com/office/drawing/2014/main" val="20003"/>
                    </a:ext>
                  </a:extLst>
                </a:gridCol>
              </a:tblGrid>
              <a:tr h="330520">
                <a:tc gridSpan="4">
                  <a:txBody>
                    <a:bodyPr/>
                    <a:lstStyle/>
                    <a:p>
                      <a:pPr algn="ctr" fontAlgn="b"/>
                      <a:r>
                        <a:rPr lang="en-US" sz="1600" b="1" u="none" strike="noStrike" dirty="0">
                          <a:solidFill>
                            <a:schemeClr val="bg1"/>
                          </a:solidFill>
                          <a:effectLst/>
                          <a:latin typeface="+mn-lt"/>
                        </a:rPr>
                        <a:t>ALL ELEMENTARY</a:t>
                      </a:r>
                      <a:endParaRPr lang="en-US" sz="1600" b="1" i="0" u="none" strike="noStrike" dirty="0">
                        <a:solidFill>
                          <a:schemeClr val="bg1"/>
                        </a:solidFill>
                        <a:effectLst/>
                        <a:latin typeface="+mn-lt"/>
                      </a:endParaRPr>
                    </a:p>
                  </a:txBody>
                  <a:tcPr marL="0" marR="0" marT="0" marB="0" anchor="c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0" marR="0" marT="0" marB="0" anchor="b">
                    <a:solidFill>
                      <a:srgbClr val="0070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19635">
                <a:tc>
                  <a:txBody>
                    <a:bodyPr/>
                    <a:lstStyle/>
                    <a:p>
                      <a:pPr algn="ctr" fontAlgn="b"/>
                      <a:r>
                        <a:rPr lang="sk-SK" sz="1400" b="0" u="none" strike="noStrike" dirty="0">
                          <a:solidFill>
                            <a:schemeClr val="bg1"/>
                          </a:solidFill>
                          <a:effectLst/>
                          <a:latin typeface="+mn-lt"/>
                        </a:rPr>
                        <a:t> Room</a:t>
                      </a:r>
                      <a:r>
                        <a:rPr lang="en-US" sz="1400" b="0" u="none" strike="noStrike" dirty="0">
                          <a:solidFill>
                            <a:schemeClr val="bg1"/>
                          </a:solidFill>
                          <a:effectLst/>
                          <a:latin typeface="+mn-lt"/>
                        </a:rPr>
                        <a:t> </a:t>
                      </a:r>
                      <a:r>
                        <a:rPr lang="sk-SK" sz="1400" b="0" u="none" strike="noStrike" dirty="0">
                          <a:solidFill>
                            <a:schemeClr val="bg1"/>
                          </a:solidFill>
                          <a:effectLst/>
                          <a:latin typeface="+mn-lt"/>
                        </a:rPr>
                        <a:t>Name</a:t>
                      </a:r>
                      <a:endParaRPr lang="sk-SK" sz="1400" b="0" i="0" u="none" strike="noStrike" dirty="0">
                        <a:solidFill>
                          <a:schemeClr val="bg1"/>
                        </a:solidFill>
                        <a:effectLst/>
                        <a:latin typeface="+mn-lt"/>
                      </a:endParaRPr>
                    </a:p>
                  </a:txBody>
                  <a:tcPr marL="0" marR="0" marT="0" marB="0" anchor="ctr">
                    <a:solidFill>
                      <a:srgbClr val="0070C0"/>
                    </a:solidFill>
                  </a:tcPr>
                </a:tc>
                <a:tc>
                  <a:txBody>
                    <a:bodyPr/>
                    <a:lstStyle/>
                    <a:p>
                      <a:pPr algn="ctr" fontAlgn="b"/>
                      <a:r>
                        <a:rPr lang="en-US" sz="1400" b="0" u="none" strike="noStrike" dirty="0">
                          <a:solidFill>
                            <a:schemeClr val="bg1"/>
                          </a:solidFill>
                          <a:effectLst/>
                          <a:latin typeface="+mn-lt"/>
                        </a:rPr>
                        <a:t># Rooms</a:t>
                      </a:r>
                      <a:endParaRPr lang="en-US" sz="1400" b="0" i="0" u="none" strike="noStrike" dirty="0">
                        <a:solidFill>
                          <a:schemeClr val="bg1"/>
                        </a:solidFill>
                        <a:effectLst/>
                        <a:latin typeface="+mn-lt"/>
                      </a:endParaRPr>
                    </a:p>
                  </a:txBody>
                  <a:tcPr marL="0" marR="0" marT="0" marB="0" anchor="ctr">
                    <a:solidFill>
                      <a:srgbClr val="0070C0"/>
                    </a:solidFill>
                  </a:tcPr>
                </a:tc>
                <a:tc>
                  <a:txBody>
                    <a:bodyPr/>
                    <a:lstStyle/>
                    <a:p>
                      <a:pPr algn="ctr" fontAlgn="b"/>
                      <a:r>
                        <a:rPr lang="en-US" sz="1400" b="0" u="none" strike="noStrike" dirty="0">
                          <a:solidFill>
                            <a:schemeClr val="bg1"/>
                          </a:solidFill>
                          <a:effectLst/>
                          <a:latin typeface="+mn-lt"/>
                        </a:rPr>
                        <a:t>Room Capacity</a:t>
                      </a:r>
                      <a:endParaRPr lang="en-US" sz="1400" b="0" i="0" u="none" strike="noStrike" dirty="0">
                        <a:solidFill>
                          <a:schemeClr val="bg1"/>
                        </a:solidFill>
                        <a:effectLst/>
                        <a:latin typeface="+mn-lt"/>
                      </a:endParaRPr>
                    </a:p>
                  </a:txBody>
                  <a:tcPr marL="0" marR="0" marT="0" marB="0" anchor="ctr">
                    <a:solidFill>
                      <a:srgbClr val="0070C0"/>
                    </a:solidFill>
                  </a:tcPr>
                </a:tc>
                <a:tc>
                  <a:txBody>
                    <a:bodyPr/>
                    <a:lstStyle/>
                    <a:p>
                      <a:pPr algn="ctr" fontAlgn="b"/>
                      <a:r>
                        <a:rPr lang="en-US" sz="1400" b="0" u="none" strike="noStrike" dirty="0">
                          <a:solidFill>
                            <a:schemeClr val="bg1"/>
                          </a:solidFill>
                          <a:effectLst/>
                          <a:latin typeface="+mn-lt"/>
                        </a:rPr>
                        <a:t>Subtotal Capacity</a:t>
                      </a:r>
                      <a:endParaRPr lang="en-US" sz="1400" b="0" i="0" u="none" strike="noStrike" dirty="0">
                        <a:solidFill>
                          <a:schemeClr val="bg1"/>
                        </a:solidFill>
                        <a:effectLst/>
                        <a:latin typeface="+mn-lt"/>
                      </a:endParaRPr>
                    </a:p>
                  </a:txBody>
                  <a:tcPr marL="0" marR="0" marT="0" marB="0" anchor="ctr">
                    <a:solidFill>
                      <a:srgbClr val="0070C0"/>
                    </a:solidFill>
                  </a:tcPr>
                </a:tc>
                <a:extLst>
                  <a:ext uri="{0D108BD9-81ED-4DB2-BD59-A6C34878D82A}">
                    <a16:rowId xmlns:a16="http://schemas.microsoft.com/office/drawing/2014/main" val="10001"/>
                  </a:ext>
                </a:extLst>
              </a:tr>
              <a:tr h="247317">
                <a:tc>
                  <a:txBody>
                    <a:bodyPr/>
                    <a:lstStyle/>
                    <a:p>
                      <a:pPr algn="l" fontAlgn="b"/>
                      <a:r>
                        <a:rPr lang="en-US" sz="1400" u="none" strike="noStrike" kern="1200" dirty="0">
                          <a:solidFill>
                            <a:schemeClr val="bg2">
                              <a:lumMod val="75000"/>
                            </a:schemeClr>
                          </a:solidFill>
                          <a:effectLst/>
                          <a:latin typeface="+mn-lt"/>
                          <a:ea typeface="+mn-ea"/>
                          <a:cs typeface="+mn-cs"/>
                        </a:rPr>
                        <a:t>TK/PreK</a:t>
                      </a:r>
                    </a:p>
                  </a:txBody>
                  <a:tcPr marL="9525" marR="9525" marT="9525" marB="0" anchor="b"/>
                </a:tc>
                <a:tc>
                  <a:txBody>
                    <a:bodyPr/>
                    <a:lstStyle/>
                    <a:p>
                      <a:pPr marL="0" algn="ctr" defTabSz="914400" rtl="0" eaLnBrk="1" fontAlgn="b" latinLnBrk="0" hangingPunct="1"/>
                      <a:r>
                        <a:rPr lang="en-US" sz="1400" u="none" strike="noStrike" kern="1200" dirty="0">
                          <a:solidFill>
                            <a:schemeClr val="bg2">
                              <a:lumMod val="75000"/>
                            </a:schemeClr>
                          </a:solidFill>
                          <a:effectLst/>
                          <a:latin typeface="+mn-lt"/>
                          <a:ea typeface="+mn-ea"/>
                          <a:cs typeface="+mn-cs"/>
                        </a:rPr>
                        <a:t>3</a:t>
                      </a:r>
                    </a:p>
                  </a:txBody>
                  <a:tcPr marL="9525" marR="9525" marT="9525" marB="0" anchor="b"/>
                </a:tc>
                <a:tc>
                  <a:txBody>
                    <a:bodyPr/>
                    <a:lstStyle/>
                    <a:p>
                      <a:pPr algn="ctr" fontAlgn="b"/>
                      <a:r>
                        <a:rPr lang="en-US" sz="1400" u="none" strike="noStrike" kern="1200" dirty="0">
                          <a:solidFill>
                            <a:schemeClr val="bg2">
                              <a:lumMod val="75000"/>
                            </a:schemeClr>
                          </a:solidFill>
                          <a:effectLst/>
                          <a:latin typeface="+mn-lt"/>
                          <a:ea typeface="+mn-ea"/>
                          <a:cs typeface="+mn-cs"/>
                        </a:rPr>
                        <a:t>30</a:t>
                      </a:r>
                    </a:p>
                  </a:txBody>
                  <a:tcPr marL="9525" marR="9525" marT="9525" marB="0" anchor="b"/>
                </a:tc>
                <a:tc>
                  <a:txBody>
                    <a:bodyPr/>
                    <a:lstStyle/>
                    <a:p>
                      <a:pPr algn="ctr" fontAlgn="b"/>
                      <a:r>
                        <a:rPr lang="en-US" sz="1400" u="none" strike="noStrike" kern="1200" dirty="0">
                          <a:solidFill>
                            <a:schemeClr val="bg2">
                              <a:lumMod val="75000"/>
                            </a:schemeClr>
                          </a:solidFill>
                          <a:effectLst/>
                          <a:latin typeface="+mn-lt"/>
                          <a:ea typeface="+mn-ea"/>
                          <a:cs typeface="+mn-cs"/>
                        </a:rPr>
                        <a:t>90</a:t>
                      </a:r>
                    </a:p>
                  </a:txBody>
                  <a:tcPr marL="9525" marR="9525" marT="9525" marB="0" anchor="b"/>
                </a:tc>
                <a:extLst>
                  <a:ext uri="{0D108BD9-81ED-4DB2-BD59-A6C34878D82A}">
                    <a16:rowId xmlns:a16="http://schemas.microsoft.com/office/drawing/2014/main" val="2150816929"/>
                  </a:ext>
                </a:extLst>
              </a:tr>
              <a:tr h="247317">
                <a:tc>
                  <a:txBody>
                    <a:bodyPr/>
                    <a:lstStyle/>
                    <a:p>
                      <a:pPr algn="l" fontAlgn="b"/>
                      <a:r>
                        <a:rPr lang="en-US" sz="1400" u="none" strike="noStrike" kern="1200" dirty="0">
                          <a:solidFill>
                            <a:schemeClr val="dk1"/>
                          </a:solidFill>
                          <a:effectLst/>
                          <a:latin typeface="+mn-lt"/>
                          <a:ea typeface="+mn-ea"/>
                          <a:cs typeface="+mn-cs"/>
                        </a:rPr>
                        <a:t>K Full Day</a:t>
                      </a:r>
                    </a:p>
                  </a:txBody>
                  <a:tcPr marL="9525" marR="9525" marT="9525" marB="0" anchor="b"/>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20</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20</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400 </a:t>
                      </a:r>
                    </a:p>
                  </a:txBody>
                  <a:tcPr marL="9525" marR="9525" marT="9525" marB="0" anchor="b"/>
                </a:tc>
                <a:extLst>
                  <a:ext uri="{0D108BD9-81ED-4DB2-BD59-A6C34878D82A}">
                    <a16:rowId xmlns:a16="http://schemas.microsoft.com/office/drawing/2014/main" val="10003"/>
                  </a:ext>
                </a:extLst>
              </a:tr>
              <a:tr h="247317">
                <a:tc>
                  <a:txBody>
                    <a:bodyPr/>
                    <a:lstStyle/>
                    <a:p>
                      <a:pPr algn="l" fontAlgn="b"/>
                      <a:r>
                        <a:rPr lang="en-US" sz="1400" u="none" strike="noStrike" kern="1200" dirty="0">
                          <a:solidFill>
                            <a:schemeClr val="dk1"/>
                          </a:solidFill>
                          <a:effectLst/>
                          <a:latin typeface="+mn-lt"/>
                          <a:ea typeface="+mn-ea"/>
                          <a:cs typeface="+mn-cs"/>
                        </a:rPr>
                        <a:t>Grade 1</a:t>
                      </a:r>
                    </a:p>
                  </a:txBody>
                  <a:tcPr marL="9525" marR="9525" marT="9525" marB="0" anchor="b"/>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25</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22</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550 </a:t>
                      </a:r>
                    </a:p>
                  </a:txBody>
                  <a:tcPr marL="9525" marR="9525" marT="9525" marB="0" anchor="b"/>
                </a:tc>
                <a:extLst>
                  <a:ext uri="{0D108BD9-81ED-4DB2-BD59-A6C34878D82A}">
                    <a16:rowId xmlns:a16="http://schemas.microsoft.com/office/drawing/2014/main" val="10004"/>
                  </a:ext>
                </a:extLst>
              </a:tr>
              <a:tr h="247317">
                <a:tc>
                  <a:txBody>
                    <a:bodyPr/>
                    <a:lstStyle/>
                    <a:p>
                      <a:pPr algn="l" fontAlgn="b"/>
                      <a:r>
                        <a:rPr lang="en-US" sz="1400" u="none" strike="noStrike" kern="1200" dirty="0">
                          <a:solidFill>
                            <a:schemeClr val="dk1"/>
                          </a:solidFill>
                          <a:effectLst/>
                          <a:latin typeface="+mn-lt"/>
                          <a:ea typeface="+mn-ea"/>
                          <a:cs typeface="+mn-cs"/>
                        </a:rPr>
                        <a:t>Grade 2</a:t>
                      </a:r>
                    </a:p>
                  </a:txBody>
                  <a:tcPr marL="9525" marR="9525" marT="9525" marB="0" anchor="b"/>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23</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22</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506 </a:t>
                      </a:r>
                    </a:p>
                  </a:txBody>
                  <a:tcPr marL="9525" marR="9525" marT="9525" marB="0" anchor="b"/>
                </a:tc>
                <a:extLst>
                  <a:ext uri="{0D108BD9-81ED-4DB2-BD59-A6C34878D82A}">
                    <a16:rowId xmlns:a16="http://schemas.microsoft.com/office/drawing/2014/main" val="10005"/>
                  </a:ext>
                </a:extLst>
              </a:tr>
              <a:tr h="247317">
                <a:tc>
                  <a:txBody>
                    <a:bodyPr/>
                    <a:lstStyle/>
                    <a:p>
                      <a:pPr algn="l" fontAlgn="b"/>
                      <a:r>
                        <a:rPr lang="en-US" sz="1400" u="none" strike="noStrike" kern="1200" dirty="0">
                          <a:solidFill>
                            <a:schemeClr val="dk1"/>
                          </a:solidFill>
                          <a:effectLst/>
                          <a:latin typeface="+mn-lt"/>
                          <a:ea typeface="+mn-ea"/>
                          <a:cs typeface="+mn-cs"/>
                        </a:rPr>
                        <a:t>Grade 3</a:t>
                      </a:r>
                    </a:p>
                  </a:txBody>
                  <a:tcPr marL="9525" marR="9525" marT="9525" marB="0" anchor="b"/>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19</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24</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456 </a:t>
                      </a:r>
                    </a:p>
                  </a:txBody>
                  <a:tcPr marL="9525" marR="9525" marT="9525" marB="0" anchor="b"/>
                </a:tc>
                <a:extLst>
                  <a:ext uri="{0D108BD9-81ED-4DB2-BD59-A6C34878D82A}">
                    <a16:rowId xmlns:a16="http://schemas.microsoft.com/office/drawing/2014/main" val="10006"/>
                  </a:ext>
                </a:extLst>
              </a:tr>
              <a:tr h="247317">
                <a:tc>
                  <a:txBody>
                    <a:bodyPr/>
                    <a:lstStyle/>
                    <a:p>
                      <a:pPr algn="l" fontAlgn="b"/>
                      <a:r>
                        <a:rPr lang="en-US" sz="1400" u="none" strike="noStrike" kern="1200" dirty="0">
                          <a:solidFill>
                            <a:schemeClr val="dk1"/>
                          </a:solidFill>
                          <a:effectLst/>
                          <a:latin typeface="+mn-lt"/>
                          <a:ea typeface="+mn-ea"/>
                          <a:cs typeface="+mn-cs"/>
                        </a:rPr>
                        <a:t>Grade 4</a:t>
                      </a:r>
                    </a:p>
                  </a:txBody>
                  <a:tcPr marL="9525" marR="9525" marT="9525" marB="0" anchor="b"/>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20</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26</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520 </a:t>
                      </a:r>
                    </a:p>
                  </a:txBody>
                  <a:tcPr marL="9525" marR="9525" marT="9525" marB="0" anchor="b"/>
                </a:tc>
                <a:extLst>
                  <a:ext uri="{0D108BD9-81ED-4DB2-BD59-A6C34878D82A}">
                    <a16:rowId xmlns:a16="http://schemas.microsoft.com/office/drawing/2014/main" val="10007"/>
                  </a:ext>
                </a:extLst>
              </a:tr>
              <a:tr h="247317">
                <a:tc>
                  <a:txBody>
                    <a:bodyPr/>
                    <a:lstStyle/>
                    <a:p>
                      <a:pPr algn="l" fontAlgn="b"/>
                      <a:r>
                        <a:rPr lang="en-US" sz="1400" u="none" strike="noStrike" kern="1200">
                          <a:solidFill>
                            <a:schemeClr val="dk1"/>
                          </a:solidFill>
                          <a:effectLst/>
                          <a:latin typeface="+mn-lt"/>
                          <a:ea typeface="+mn-ea"/>
                          <a:cs typeface="+mn-cs"/>
                        </a:rPr>
                        <a:t>Grade 5</a:t>
                      </a:r>
                    </a:p>
                  </a:txBody>
                  <a:tcPr marL="9525" marR="9525" marT="9525" marB="0" anchor="b"/>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20</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26</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520 </a:t>
                      </a:r>
                    </a:p>
                  </a:txBody>
                  <a:tcPr marL="9525" marR="9525" marT="9525" marB="0" anchor="b"/>
                </a:tc>
                <a:extLst>
                  <a:ext uri="{0D108BD9-81ED-4DB2-BD59-A6C34878D82A}">
                    <a16:rowId xmlns:a16="http://schemas.microsoft.com/office/drawing/2014/main" val="2511082293"/>
                  </a:ext>
                </a:extLst>
              </a:tr>
              <a:tr h="247317">
                <a:tc>
                  <a:txBody>
                    <a:bodyPr/>
                    <a:lstStyle/>
                    <a:p>
                      <a:pPr algn="l" fontAlgn="b"/>
                      <a:r>
                        <a:rPr lang="en-US" sz="1400" u="none" strike="noStrike" kern="1200" dirty="0">
                          <a:solidFill>
                            <a:schemeClr val="dk1"/>
                          </a:solidFill>
                          <a:effectLst/>
                          <a:latin typeface="+mn-lt"/>
                          <a:ea typeface="+mn-ea"/>
                          <a:cs typeface="+mn-cs"/>
                        </a:rPr>
                        <a:t>Art</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7</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0</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a:t>
                      </a:r>
                    </a:p>
                  </a:txBody>
                  <a:tcPr marL="9525" marR="9525" marT="9525" marB="0" anchor="b"/>
                </a:tc>
                <a:extLst>
                  <a:ext uri="{0D108BD9-81ED-4DB2-BD59-A6C34878D82A}">
                    <a16:rowId xmlns:a16="http://schemas.microsoft.com/office/drawing/2014/main" val="3681276799"/>
                  </a:ext>
                </a:extLst>
              </a:tr>
              <a:tr h="247317">
                <a:tc>
                  <a:txBody>
                    <a:bodyPr/>
                    <a:lstStyle/>
                    <a:p>
                      <a:pPr algn="l" fontAlgn="b"/>
                      <a:r>
                        <a:rPr lang="en-US" sz="1400" u="none" strike="noStrike" kern="1200" dirty="0">
                          <a:solidFill>
                            <a:schemeClr val="dk1"/>
                          </a:solidFill>
                          <a:effectLst/>
                          <a:latin typeface="+mn-lt"/>
                          <a:ea typeface="+mn-ea"/>
                          <a:cs typeface="+mn-cs"/>
                        </a:rPr>
                        <a:t>Music</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8</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0</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   </a:t>
                      </a:r>
                    </a:p>
                  </a:txBody>
                  <a:tcPr marL="9525" marR="9525" marT="9525" marB="0" anchor="b"/>
                </a:tc>
                <a:extLst>
                  <a:ext uri="{0D108BD9-81ED-4DB2-BD59-A6C34878D82A}">
                    <a16:rowId xmlns:a16="http://schemas.microsoft.com/office/drawing/2014/main" val="10008"/>
                  </a:ext>
                </a:extLst>
              </a:tr>
              <a:tr h="247317">
                <a:tc>
                  <a:txBody>
                    <a:bodyPr/>
                    <a:lstStyle/>
                    <a:p>
                      <a:pPr algn="l" fontAlgn="b"/>
                      <a:r>
                        <a:rPr lang="en-US" sz="1400" u="none" strike="noStrike" kern="1200" dirty="0">
                          <a:solidFill>
                            <a:schemeClr val="dk1"/>
                          </a:solidFill>
                          <a:effectLst/>
                          <a:latin typeface="+mn-lt"/>
                          <a:ea typeface="+mn-ea"/>
                          <a:cs typeface="+mn-cs"/>
                        </a:rPr>
                        <a:t>PE</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8</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0</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 </a:t>
                      </a:r>
                    </a:p>
                  </a:txBody>
                  <a:tcPr marL="9525" marR="9525" marT="9525" marB="0" anchor="b"/>
                </a:tc>
                <a:extLst>
                  <a:ext uri="{0D108BD9-81ED-4DB2-BD59-A6C34878D82A}">
                    <a16:rowId xmlns:a16="http://schemas.microsoft.com/office/drawing/2014/main" val="10009"/>
                  </a:ext>
                </a:extLst>
              </a:tr>
              <a:tr h="247317">
                <a:tc>
                  <a:txBody>
                    <a:bodyPr/>
                    <a:lstStyle/>
                    <a:p>
                      <a:pPr algn="l" fontAlgn="b"/>
                      <a:r>
                        <a:rPr lang="en-US" sz="1400" u="none" strike="noStrike" kern="1200" dirty="0">
                          <a:solidFill>
                            <a:schemeClr val="dk1"/>
                          </a:solidFill>
                          <a:effectLst/>
                          <a:latin typeface="+mn-lt"/>
                          <a:ea typeface="+mn-ea"/>
                          <a:cs typeface="+mn-cs"/>
                        </a:rPr>
                        <a:t>Library</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7</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0</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a:t>
                      </a:r>
                    </a:p>
                  </a:txBody>
                  <a:tcPr marL="9525" marR="9525" marT="9525" marB="0" anchor="b"/>
                </a:tc>
                <a:extLst>
                  <a:ext uri="{0D108BD9-81ED-4DB2-BD59-A6C34878D82A}">
                    <a16:rowId xmlns:a16="http://schemas.microsoft.com/office/drawing/2014/main" val="1649420382"/>
                  </a:ext>
                </a:extLst>
              </a:tr>
              <a:tr h="247317">
                <a:tc>
                  <a:txBody>
                    <a:bodyPr/>
                    <a:lstStyle/>
                    <a:p>
                      <a:pPr algn="l" fontAlgn="b"/>
                      <a:r>
                        <a:rPr lang="en-US" sz="1400" u="none" strike="noStrike" kern="1200">
                          <a:solidFill>
                            <a:schemeClr val="dk1"/>
                          </a:solidFill>
                          <a:effectLst/>
                          <a:latin typeface="+mn-lt"/>
                          <a:ea typeface="+mn-ea"/>
                          <a:cs typeface="+mn-cs"/>
                        </a:rPr>
                        <a:t>Self Cont.  Sp Ed</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3</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9</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  27</a:t>
                      </a:r>
                    </a:p>
                  </a:txBody>
                  <a:tcPr marL="9525" marR="9525" marT="9525" marB="0" anchor="b"/>
                </a:tc>
                <a:extLst>
                  <a:ext uri="{0D108BD9-81ED-4DB2-BD59-A6C34878D82A}">
                    <a16:rowId xmlns:a16="http://schemas.microsoft.com/office/drawing/2014/main" val="4183950580"/>
                  </a:ext>
                </a:extLst>
              </a:tr>
              <a:tr h="247317">
                <a:tc>
                  <a:txBody>
                    <a:bodyPr/>
                    <a:lstStyle/>
                    <a:p>
                      <a:pPr algn="l" fontAlgn="b"/>
                      <a:r>
                        <a:rPr lang="en-US" sz="1400" u="none" strike="noStrike" kern="1200">
                          <a:solidFill>
                            <a:schemeClr val="dk1"/>
                          </a:solidFill>
                          <a:effectLst/>
                          <a:latin typeface="+mn-lt"/>
                          <a:ea typeface="+mn-ea"/>
                          <a:cs typeface="+mn-cs"/>
                        </a:rPr>
                        <a:t>RR, Title I, Pull Out</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10</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0</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   </a:t>
                      </a:r>
                    </a:p>
                  </a:txBody>
                  <a:tcPr marL="9525" marR="9525" marT="9525" marB="0" anchor="b"/>
                </a:tc>
                <a:extLst>
                  <a:ext uri="{0D108BD9-81ED-4DB2-BD59-A6C34878D82A}">
                    <a16:rowId xmlns:a16="http://schemas.microsoft.com/office/drawing/2014/main" val="3712939948"/>
                  </a:ext>
                </a:extLst>
              </a:tr>
              <a:tr h="247317">
                <a:tc>
                  <a:txBody>
                    <a:bodyPr/>
                    <a:lstStyle/>
                    <a:p>
                      <a:pPr algn="l" fontAlgn="b"/>
                      <a:r>
                        <a:rPr lang="en-US" sz="1400" u="none" strike="noStrike" kern="1200" dirty="0">
                          <a:solidFill>
                            <a:schemeClr val="dk1"/>
                          </a:solidFill>
                          <a:effectLst/>
                          <a:latin typeface="+mn-lt"/>
                          <a:ea typeface="+mn-ea"/>
                          <a:cs typeface="+mn-cs"/>
                        </a:rPr>
                        <a:t>Enrichment</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6</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0</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a:t>
                      </a:r>
                    </a:p>
                  </a:txBody>
                  <a:tcPr marL="9525" marR="9525" marT="9525" marB="0" anchor="b"/>
                </a:tc>
                <a:extLst>
                  <a:ext uri="{0D108BD9-81ED-4DB2-BD59-A6C34878D82A}">
                    <a16:rowId xmlns:a16="http://schemas.microsoft.com/office/drawing/2014/main" val="1936399888"/>
                  </a:ext>
                </a:extLst>
              </a:tr>
              <a:tr h="238019">
                <a:tc>
                  <a:txBody>
                    <a:bodyPr/>
                    <a:lstStyle/>
                    <a:p>
                      <a:pPr algn="l" fontAlgn="b"/>
                      <a:r>
                        <a:rPr lang="en-US" sz="1400" b="1" u="none" strike="noStrike" dirty="0">
                          <a:effectLst/>
                          <a:latin typeface="+mn-lt"/>
                        </a:rPr>
                        <a:t>Total Room Count</a:t>
                      </a:r>
                      <a:endParaRPr lang="en-US" sz="1400" b="1" i="0" u="none" strike="noStrike" dirty="0">
                        <a:solidFill>
                          <a:srgbClr val="000000"/>
                        </a:solidFill>
                        <a:effectLst/>
                        <a:latin typeface="+mn-lt"/>
                      </a:endParaRPr>
                    </a:p>
                  </a:txBody>
                  <a:tcPr marL="0" marR="0" marT="0" marB="0" anchor="b"/>
                </a:tc>
                <a:tc>
                  <a:txBody>
                    <a:bodyPr/>
                    <a:lstStyle/>
                    <a:p>
                      <a:pPr algn="ctr" fontAlgn="b"/>
                      <a:r>
                        <a:rPr lang="en-US" sz="1400" b="1" u="none" strike="noStrike" dirty="0">
                          <a:effectLst/>
                          <a:latin typeface="+mn-lt"/>
                        </a:rPr>
                        <a:t>176</a:t>
                      </a:r>
                      <a:endParaRPr lang="en-US" sz="1400" b="1" i="0" u="none" strike="noStrike" dirty="0">
                        <a:solidFill>
                          <a:srgbClr val="000000"/>
                        </a:solidFill>
                        <a:effectLst/>
                        <a:latin typeface="+mn-lt"/>
                      </a:endParaRPr>
                    </a:p>
                  </a:txBody>
                  <a:tcPr marL="0" marR="0" marT="0" marB="0" anchor="b"/>
                </a:tc>
                <a:tc>
                  <a:txBody>
                    <a:bodyPr/>
                    <a:lstStyle/>
                    <a:p>
                      <a:pPr algn="ctr" fontAlgn="b"/>
                      <a:r>
                        <a:rPr lang="sk-SK" sz="1400" b="1" u="none" strike="noStrike" dirty="0">
                          <a:effectLst/>
                          <a:latin typeface="+mn-lt"/>
                        </a:rPr>
                        <a:t> </a:t>
                      </a:r>
                      <a:endParaRPr lang="sk-SK" sz="1400" b="1" i="0" u="none" strike="noStrike" dirty="0">
                        <a:solidFill>
                          <a:srgbClr val="000000"/>
                        </a:solidFill>
                        <a:effectLst/>
                        <a:latin typeface="+mn-lt"/>
                      </a:endParaRPr>
                    </a:p>
                  </a:txBody>
                  <a:tcPr marL="0" marR="0" marT="0" marB="0" anchor="b"/>
                </a:tc>
                <a:tc>
                  <a:txBody>
                    <a:bodyPr/>
                    <a:lstStyle/>
                    <a:p>
                      <a:pPr algn="ctr" fontAlgn="b"/>
                      <a:r>
                        <a:rPr lang="is-IS" sz="1400" b="1" i="0" u="none" strike="noStrike" dirty="0">
                          <a:solidFill>
                            <a:srgbClr val="000000"/>
                          </a:solidFill>
                          <a:effectLst/>
                          <a:latin typeface="+mn-lt"/>
                        </a:rPr>
                        <a:t>2,979</a:t>
                      </a:r>
                    </a:p>
                  </a:txBody>
                  <a:tcPr marL="0" marR="0" marT="0" marB="0" anchor="b"/>
                </a:tc>
                <a:extLst>
                  <a:ext uri="{0D108BD9-81ED-4DB2-BD59-A6C34878D82A}">
                    <a16:rowId xmlns:a16="http://schemas.microsoft.com/office/drawing/2014/main" val="10015"/>
                  </a:ext>
                </a:extLst>
              </a:tr>
              <a:tr h="238019">
                <a:tc>
                  <a:txBody>
                    <a:bodyPr/>
                    <a:lstStyle/>
                    <a:p>
                      <a:pPr algn="r" fontAlgn="b"/>
                      <a:r>
                        <a:rPr lang="en-US" sz="1400" u="none" strike="noStrike" dirty="0">
                          <a:effectLst/>
                          <a:latin typeface="+mn-lt"/>
                        </a:rPr>
                        <a:t>IF</a:t>
                      </a:r>
                      <a:r>
                        <a:rPr lang="en-US" sz="1400" u="none" strike="noStrike" baseline="30000" dirty="0">
                          <a:effectLst/>
                          <a:latin typeface="+mn-lt"/>
                        </a:rPr>
                        <a:t>2 </a:t>
                      </a:r>
                      <a:r>
                        <a:rPr lang="en-US" sz="1400" u="none" strike="noStrike" dirty="0">
                          <a:effectLst/>
                          <a:latin typeface="+mn-lt"/>
                        </a:rPr>
                        <a:t>(Imperfect Fit Factor)</a:t>
                      </a:r>
                      <a:endParaRPr lang="en-US" sz="1400" b="0" i="0" u="none" strike="noStrike" dirty="0">
                        <a:solidFill>
                          <a:srgbClr val="000000"/>
                        </a:solidFill>
                        <a:effectLst/>
                        <a:latin typeface="+mn-lt"/>
                      </a:endParaRPr>
                    </a:p>
                  </a:txBody>
                  <a:tcPr marL="0" marR="0" marT="0" marB="0" anchor="b"/>
                </a:tc>
                <a:tc>
                  <a:txBody>
                    <a:bodyPr/>
                    <a:lstStyle/>
                    <a:p>
                      <a:pPr algn="ctr" fontAlgn="b"/>
                      <a:endParaRPr lang="sk-SK" sz="1400" b="0" i="0" u="none" strike="noStrike" dirty="0">
                        <a:solidFill>
                          <a:srgbClr val="000000"/>
                        </a:solidFill>
                        <a:effectLst/>
                        <a:latin typeface="+mn-lt"/>
                      </a:endParaRPr>
                    </a:p>
                  </a:txBody>
                  <a:tcPr marL="0" marR="0" marT="0" marB="0" anchor="b"/>
                </a:tc>
                <a:tc>
                  <a:txBody>
                    <a:bodyPr/>
                    <a:lstStyle/>
                    <a:p>
                      <a:pPr algn="ctr" fontAlgn="b"/>
                      <a:endParaRPr lang="en-US" sz="1400" b="0" i="0" u="none" strike="noStrike" dirty="0">
                        <a:solidFill>
                          <a:srgbClr val="000000"/>
                        </a:solidFill>
                        <a:effectLst/>
                        <a:latin typeface="+mn-lt"/>
                      </a:endParaRPr>
                    </a:p>
                  </a:txBody>
                  <a:tcPr marL="0" marR="0" marT="0" marB="0" anchor="b"/>
                </a:tc>
                <a:tc>
                  <a:txBody>
                    <a:bodyPr/>
                    <a:lstStyle/>
                    <a:p>
                      <a:pPr algn="ctr" fontAlgn="b"/>
                      <a:r>
                        <a:rPr lang="it-IT" sz="1400" u="none" strike="noStrike" dirty="0">
                          <a:effectLst/>
                          <a:latin typeface="+mn-lt"/>
                        </a:rPr>
                        <a:t>95%</a:t>
                      </a:r>
                      <a:endParaRPr lang="it-IT" sz="14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16"/>
                  </a:ext>
                </a:extLst>
              </a:tr>
              <a:tr h="238019">
                <a:tc>
                  <a:txBody>
                    <a:bodyPr/>
                    <a:lstStyle/>
                    <a:p>
                      <a:pPr algn="r" fontAlgn="b"/>
                      <a:r>
                        <a:rPr lang="en-US" sz="1400" b="1" i="0" u="none" strike="noStrike" dirty="0">
                          <a:solidFill>
                            <a:srgbClr val="000000"/>
                          </a:solidFill>
                          <a:effectLst/>
                          <a:latin typeface="+mn-lt"/>
                        </a:rPr>
                        <a:t>Permanent Capacity*</a:t>
                      </a:r>
                    </a:p>
                  </a:txBody>
                  <a:tcPr marL="0" marR="0" marT="0" marB="0" anchor="b"/>
                </a:tc>
                <a:tc>
                  <a:txBody>
                    <a:bodyPr/>
                    <a:lstStyle/>
                    <a:p>
                      <a:pPr algn="ctr" fontAlgn="b"/>
                      <a:endParaRPr lang="sk-SK" sz="1400" b="0" i="0" u="none" strike="noStrike" dirty="0">
                        <a:solidFill>
                          <a:srgbClr val="000000"/>
                        </a:solidFill>
                        <a:effectLst/>
                        <a:latin typeface="+mn-lt"/>
                      </a:endParaRPr>
                    </a:p>
                  </a:txBody>
                  <a:tcPr marL="0" marR="0" marT="0" marB="0" anchor="b"/>
                </a:tc>
                <a:tc>
                  <a:txBody>
                    <a:bodyPr/>
                    <a:lstStyle/>
                    <a:p>
                      <a:pPr algn="ctr" fontAlgn="b"/>
                      <a:endParaRPr lang="en-US" sz="1400" b="0" i="0" u="none" strike="noStrike" dirty="0">
                        <a:solidFill>
                          <a:srgbClr val="000000"/>
                        </a:solidFill>
                        <a:effectLst/>
                        <a:latin typeface="+mn-lt"/>
                      </a:endParaRPr>
                    </a:p>
                  </a:txBody>
                  <a:tcPr marL="0" marR="0" marT="0" marB="0" anchor="b"/>
                </a:tc>
                <a:tc>
                  <a:txBody>
                    <a:bodyPr/>
                    <a:lstStyle/>
                    <a:p>
                      <a:pPr algn="ctr" fontAlgn="b"/>
                      <a:r>
                        <a:rPr lang="it-IT" sz="1400" b="1" i="0" u="none" strike="noStrike" dirty="0">
                          <a:solidFill>
                            <a:srgbClr val="000000"/>
                          </a:solidFill>
                          <a:effectLst/>
                          <a:latin typeface="+mn-lt"/>
                        </a:rPr>
                        <a:t>2,830</a:t>
                      </a:r>
                    </a:p>
                  </a:txBody>
                  <a:tcPr marL="0" marR="0" marT="0" marB="0" anchor="b"/>
                </a:tc>
                <a:extLst>
                  <a:ext uri="{0D108BD9-81ED-4DB2-BD59-A6C34878D82A}">
                    <a16:rowId xmlns:a16="http://schemas.microsoft.com/office/drawing/2014/main" val="10017"/>
                  </a:ext>
                </a:extLst>
              </a:tr>
            </a:tbl>
          </a:graphicData>
        </a:graphic>
      </p:graphicFrame>
      <p:sp>
        <p:nvSpPr>
          <p:cNvPr id="3" name="TextBox 2">
            <a:extLst>
              <a:ext uri="{FF2B5EF4-FFF2-40B4-BE49-F238E27FC236}">
                <a16:creationId xmlns:a16="http://schemas.microsoft.com/office/drawing/2014/main" id="{3292604C-B11D-CAF8-399A-70C607636218}"/>
              </a:ext>
            </a:extLst>
          </p:cNvPr>
          <p:cNvSpPr txBox="1"/>
          <p:nvPr/>
        </p:nvSpPr>
        <p:spPr>
          <a:xfrm>
            <a:off x="3931220" y="6505393"/>
            <a:ext cx="4519442" cy="307777"/>
          </a:xfrm>
          <a:prstGeom prst="rect">
            <a:avLst/>
          </a:prstGeom>
          <a:noFill/>
        </p:spPr>
        <p:txBody>
          <a:bodyPr wrap="none" rtlCol="0">
            <a:spAutoFit/>
          </a:bodyPr>
          <a:lstStyle/>
          <a:p>
            <a:r>
              <a:rPr lang="en-US" sz="1400" i="1" dirty="0"/>
              <a:t>* Permanent Capacity does not include portable classrooms</a:t>
            </a:r>
          </a:p>
        </p:txBody>
      </p:sp>
    </p:spTree>
    <p:extLst>
      <p:ext uri="{BB962C8B-B14F-4D97-AF65-F5344CB8AC3E}">
        <p14:creationId xmlns:p14="http://schemas.microsoft.com/office/powerpoint/2010/main" val="2519061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28699" y="294538"/>
            <a:ext cx="7421963" cy="1033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p>
            <a:pPr algn="ctr" defTabSz="914400">
              <a:lnSpc>
                <a:spcPct val="90000"/>
              </a:lnSpc>
              <a:spcBef>
                <a:spcPct val="0"/>
              </a:spcBef>
              <a:spcAft>
                <a:spcPts val="600"/>
              </a:spcAft>
            </a:pPr>
            <a:r>
              <a:rPr lang="en-US" sz="3500" b="1" kern="1200" dirty="0">
                <a:solidFill>
                  <a:srgbClr val="FFFFFF"/>
                </a:solidFill>
                <a:latin typeface="+mj-lt"/>
                <a:ea typeface="+mj-ea"/>
                <a:cs typeface="+mj-cs"/>
              </a:rPr>
              <a:t> K-5 </a:t>
            </a:r>
            <a:r>
              <a:rPr lang="en-US" sz="3500" b="1" dirty="0">
                <a:solidFill>
                  <a:srgbClr val="FFFFFF"/>
                </a:solidFill>
                <a:latin typeface="+mj-lt"/>
                <a:ea typeface="+mj-ea"/>
                <a:cs typeface="+mj-cs"/>
              </a:rPr>
              <a:t>CAPACITY vs. ENROLLMENT ELEMENTARY SCHOOLS</a:t>
            </a:r>
            <a:endParaRPr lang="en-US" sz="3500" b="1" kern="1200" dirty="0">
              <a:solidFill>
                <a:srgbClr val="FFFFFF"/>
              </a:solidFill>
              <a:latin typeface="+mj-lt"/>
              <a:ea typeface="+mj-ea"/>
              <a:cs typeface="+mj-cs"/>
            </a:endParaRPr>
          </a:p>
        </p:txBody>
      </p:sp>
      <p:pic>
        <p:nvPicPr>
          <p:cNvPr id="10" name="Picture 9" descr="A picture containing text, sign&#10;&#10;Description automatically generated">
            <a:extLst>
              <a:ext uri="{FF2B5EF4-FFF2-40B4-BE49-F238E27FC236}">
                <a16:creationId xmlns:a16="http://schemas.microsoft.com/office/drawing/2014/main" id="{7FF28B3A-6615-4DBA-8C51-B282ABE62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88" y="6001554"/>
            <a:ext cx="1016525" cy="711567"/>
          </a:xfrm>
          <a:prstGeom prst="rect">
            <a:avLst/>
          </a:prstGeom>
        </p:spPr>
      </p:pic>
      <p:graphicFrame>
        <p:nvGraphicFramePr>
          <p:cNvPr id="4" name="Chart 3">
            <a:extLst>
              <a:ext uri="{FF2B5EF4-FFF2-40B4-BE49-F238E27FC236}">
                <a16:creationId xmlns:a16="http://schemas.microsoft.com/office/drawing/2014/main" id="{0F6448BC-5786-BE54-7D42-61182F19D784}"/>
              </a:ext>
            </a:extLst>
          </p:cNvPr>
          <p:cNvGraphicFramePr>
            <a:graphicFrameLocks/>
          </p:cNvGraphicFramePr>
          <p:nvPr>
            <p:extLst>
              <p:ext uri="{D42A27DB-BD31-4B8C-83A1-F6EECF244321}">
                <p14:modId xmlns:p14="http://schemas.microsoft.com/office/powerpoint/2010/main" val="2002208092"/>
              </p:ext>
            </p:extLst>
          </p:nvPr>
        </p:nvGraphicFramePr>
        <p:xfrm>
          <a:off x="674684" y="1970692"/>
          <a:ext cx="7682237" cy="37683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902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28699" y="294538"/>
            <a:ext cx="7421963" cy="1033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defTabSz="914400">
              <a:lnSpc>
                <a:spcPct val="90000"/>
              </a:lnSpc>
              <a:spcBef>
                <a:spcPct val="0"/>
              </a:spcBef>
              <a:spcAft>
                <a:spcPts val="600"/>
              </a:spcAft>
            </a:pPr>
            <a:r>
              <a:rPr lang="en-US" sz="3500" b="1" dirty="0">
                <a:solidFill>
                  <a:srgbClr val="FFFFFF"/>
                </a:solidFill>
                <a:latin typeface="+mj-lt"/>
                <a:ea typeface="+mj-ea"/>
                <a:cs typeface="+mj-cs"/>
              </a:rPr>
              <a:t>COMMITTEE &amp; BACKGROUND</a:t>
            </a:r>
            <a:endParaRPr lang="en-US" sz="3500" b="1" kern="1200" dirty="0">
              <a:solidFill>
                <a:srgbClr val="FFFFFF"/>
              </a:solidFill>
              <a:latin typeface="+mj-lt"/>
              <a:ea typeface="+mj-ea"/>
              <a:cs typeface="+mj-cs"/>
            </a:endParaRPr>
          </a:p>
        </p:txBody>
      </p:sp>
      <p:pic>
        <p:nvPicPr>
          <p:cNvPr id="10" name="Picture 9" descr="A picture containing text, sign&#10;&#10;Description automatically generated">
            <a:extLst>
              <a:ext uri="{FF2B5EF4-FFF2-40B4-BE49-F238E27FC236}">
                <a16:creationId xmlns:a16="http://schemas.microsoft.com/office/drawing/2014/main" id="{7FF28B3A-6615-4DBA-8C51-B282ABE62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88" y="6001554"/>
            <a:ext cx="1016525" cy="711567"/>
          </a:xfrm>
          <a:prstGeom prst="rect">
            <a:avLst/>
          </a:prstGeom>
        </p:spPr>
      </p:pic>
      <p:sp>
        <p:nvSpPr>
          <p:cNvPr id="3" name="Rectangle 2">
            <a:extLst>
              <a:ext uri="{FF2B5EF4-FFF2-40B4-BE49-F238E27FC236}">
                <a16:creationId xmlns:a16="http://schemas.microsoft.com/office/drawing/2014/main" id="{3E5F9358-A561-8C13-E0FB-D1F88B5B551D}"/>
              </a:ext>
            </a:extLst>
          </p:cNvPr>
          <p:cNvSpPr/>
          <p:nvPr/>
        </p:nvSpPr>
        <p:spPr>
          <a:xfrm>
            <a:off x="518923" y="1772454"/>
            <a:ext cx="8106150" cy="4176528"/>
          </a:xfrm>
          <a:prstGeom prst="rect">
            <a:avLst/>
          </a:prstGeom>
        </p:spPr>
        <p:txBody>
          <a:bodyPr wrap="square">
            <a:spAutoFit/>
          </a:bodyPr>
          <a:lstStyle/>
          <a:p>
            <a:pPr marL="228600" defTabSz="914400">
              <a:lnSpc>
                <a:spcPct val="90000"/>
              </a:lnSpc>
              <a:spcAft>
                <a:spcPts val="600"/>
              </a:spcAft>
            </a:pPr>
            <a:endParaRPr lang="en-US" sz="3200" dirty="0">
              <a:solidFill>
                <a:schemeClr val="accent1">
                  <a:lumMod val="75000"/>
                </a:schemeClr>
              </a:solidFill>
              <a:highlight>
                <a:srgbClr val="FFFF00"/>
              </a:highlight>
            </a:endParaRPr>
          </a:p>
          <a:p>
            <a:pPr marL="457200" indent="-228600" defTabSz="914400">
              <a:lnSpc>
                <a:spcPct val="90000"/>
              </a:lnSpc>
              <a:spcAft>
                <a:spcPts val="600"/>
              </a:spcAft>
              <a:buFont typeface="Arial" panose="020B0604020202020204" pitchFamily="34" charset="0"/>
              <a:buChar char="•"/>
            </a:pPr>
            <a:r>
              <a:rPr lang="en-US" sz="3200" dirty="0">
                <a:solidFill>
                  <a:schemeClr val="accent1">
                    <a:lumMod val="75000"/>
                  </a:schemeClr>
                </a:solidFill>
              </a:rPr>
              <a:t>Why long-range facility planning?</a:t>
            </a:r>
          </a:p>
          <a:p>
            <a:pPr marL="457200" indent="-228600" defTabSz="914400">
              <a:lnSpc>
                <a:spcPct val="90000"/>
              </a:lnSpc>
              <a:spcAft>
                <a:spcPts val="600"/>
              </a:spcAft>
              <a:buFont typeface="Arial" panose="020B0604020202020204" pitchFamily="34" charset="0"/>
              <a:buChar char="•"/>
            </a:pPr>
            <a:r>
              <a:rPr lang="en-US" sz="3200" dirty="0">
                <a:solidFill>
                  <a:schemeClr val="accent1">
                    <a:lumMod val="75000"/>
                  </a:schemeClr>
                </a:solidFill>
              </a:rPr>
              <a:t>Why now?</a:t>
            </a:r>
          </a:p>
          <a:p>
            <a:pPr marL="457200" indent="-228600" defTabSz="914400">
              <a:lnSpc>
                <a:spcPct val="90000"/>
              </a:lnSpc>
              <a:spcAft>
                <a:spcPts val="600"/>
              </a:spcAft>
              <a:buFont typeface="Arial" panose="020B0604020202020204" pitchFamily="34" charset="0"/>
              <a:buChar char="•"/>
            </a:pPr>
            <a:endParaRPr lang="en-US" sz="3200" dirty="0">
              <a:solidFill>
                <a:schemeClr val="accent1">
                  <a:lumMod val="75000"/>
                </a:schemeClr>
              </a:solidFill>
            </a:endParaRPr>
          </a:p>
          <a:p>
            <a:pPr marL="457200" indent="-228600" defTabSz="914400">
              <a:lnSpc>
                <a:spcPct val="90000"/>
              </a:lnSpc>
              <a:spcAft>
                <a:spcPts val="600"/>
              </a:spcAft>
              <a:buFont typeface="Arial" panose="020B0604020202020204" pitchFamily="34" charset="0"/>
              <a:buChar char="•"/>
            </a:pPr>
            <a:r>
              <a:rPr lang="en-US" sz="3200" dirty="0">
                <a:solidFill>
                  <a:schemeClr val="accent1">
                    <a:lumMod val="75000"/>
                  </a:schemeClr>
                </a:solidFill>
              </a:rPr>
              <a:t>Where are we as a district?</a:t>
            </a:r>
          </a:p>
          <a:p>
            <a:pPr marL="457200" indent="-228600" defTabSz="914400">
              <a:lnSpc>
                <a:spcPct val="90000"/>
              </a:lnSpc>
              <a:spcAft>
                <a:spcPts val="600"/>
              </a:spcAft>
              <a:buFont typeface="Arial" panose="020B0604020202020204" pitchFamily="34" charset="0"/>
              <a:buChar char="•"/>
            </a:pPr>
            <a:r>
              <a:rPr lang="en-US" sz="3200" dirty="0">
                <a:solidFill>
                  <a:schemeClr val="accent1">
                    <a:lumMod val="75000"/>
                  </a:schemeClr>
                </a:solidFill>
              </a:rPr>
              <a:t>Budget realities…</a:t>
            </a:r>
          </a:p>
          <a:p>
            <a:pPr marL="457200" indent="-228600" defTabSz="914400">
              <a:lnSpc>
                <a:spcPct val="90000"/>
              </a:lnSpc>
              <a:spcAft>
                <a:spcPts val="600"/>
              </a:spcAft>
              <a:buFont typeface="Arial" panose="020B0604020202020204" pitchFamily="34" charset="0"/>
              <a:buChar char="•"/>
            </a:pPr>
            <a:endParaRPr lang="en-US" sz="3200" dirty="0">
              <a:solidFill>
                <a:schemeClr val="accent1">
                  <a:lumMod val="75000"/>
                </a:schemeClr>
              </a:solidFill>
            </a:endParaRPr>
          </a:p>
          <a:p>
            <a:pPr marL="457200" indent="-228600" defTabSz="914400">
              <a:lnSpc>
                <a:spcPct val="90000"/>
              </a:lnSpc>
              <a:spcAft>
                <a:spcPts val="600"/>
              </a:spcAft>
              <a:buFont typeface="Arial" panose="020B0604020202020204" pitchFamily="34" charset="0"/>
              <a:buChar char="•"/>
            </a:pPr>
            <a:endParaRPr lang="en-US" sz="3200" dirty="0">
              <a:solidFill>
                <a:schemeClr val="accent1">
                  <a:lumMod val="75000"/>
                </a:schemeClr>
              </a:solidFill>
            </a:endParaRPr>
          </a:p>
        </p:txBody>
      </p:sp>
    </p:spTree>
    <p:extLst>
      <p:ext uri="{BB962C8B-B14F-4D97-AF65-F5344CB8AC3E}">
        <p14:creationId xmlns:p14="http://schemas.microsoft.com/office/powerpoint/2010/main" val="33464062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28699" y="294538"/>
            <a:ext cx="7421963" cy="1033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p>
            <a:pPr algn="ctr" defTabSz="914400">
              <a:lnSpc>
                <a:spcPct val="90000"/>
              </a:lnSpc>
              <a:spcBef>
                <a:spcPct val="0"/>
              </a:spcBef>
              <a:spcAft>
                <a:spcPts val="600"/>
              </a:spcAft>
            </a:pPr>
            <a:r>
              <a:rPr lang="en-US" sz="3500" b="1" dirty="0">
                <a:solidFill>
                  <a:srgbClr val="FFFFFF"/>
                </a:solidFill>
                <a:latin typeface="+mj-lt"/>
                <a:ea typeface="+mj-ea"/>
                <a:cs typeface="+mj-cs"/>
              </a:rPr>
              <a:t>SCHOOL CAPACITY CALCULATION</a:t>
            </a:r>
          </a:p>
          <a:p>
            <a:pPr algn="ctr" defTabSz="914400">
              <a:lnSpc>
                <a:spcPct val="90000"/>
              </a:lnSpc>
              <a:spcBef>
                <a:spcPct val="0"/>
              </a:spcBef>
              <a:spcAft>
                <a:spcPts val="600"/>
              </a:spcAft>
            </a:pPr>
            <a:r>
              <a:rPr lang="en-US" sz="3500" b="1" kern="1200" dirty="0">
                <a:solidFill>
                  <a:srgbClr val="FFFFFF"/>
                </a:solidFill>
                <a:latin typeface="+mj-lt"/>
                <a:ea typeface="+mj-ea"/>
                <a:cs typeface="+mj-cs"/>
              </a:rPr>
              <a:t>MIDDLE SCHOOLS</a:t>
            </a:r>
          </a:p>
        </p:txBody>
      </p:sp>
      <p:pic>
        <p:nvPicPr>
          <p:cNvPr id="10" name="Picture 9" descr="A picture containing text, sign&#10;&#10;Description automatically generated">
            <a:extLst>
              <a:ext uri="{FF2B5EF4-FFF2-40B4-BE49-F238E27FC236}">
                <a16:creationId xmlns:a16="http://schemas.microsoft.com/office/drawing/2014/main" id="{7FF28B3A-6615-4DBA-8C51-B282ABE62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88" y="6001554"/>
            <a:ext cx="1016525" cy="711567"/>
          </a:xfrm>
          <a:prstGeom prst="rect">
            <a:avLst/>
          </a:prstGeom>
        </p:spPr>
      </p:pic>
      <p:graphicFrame>
        <p:nvGraphicFramePr>
          <p:cNvPr id="12" name="Table 11">
            <a:extLst>
              <a:ext uri="{FF2B5EF4-FFF2-40B4-BE49-F238E27FC236}">
                <a16:creationId xmlns:a16="http://schemas.microsoft.com/office/drawing/2014/main" id="{BD1D32D7-05F1-1E60-F3E0-E47BD5A9CD61}"/>
              </a:ext>
            </a:extLst>
          </p:cNvPr>
          <p:cNvGraphicFramePr>
            <a:graphicFrameLocks noGrp="1"/>
          </p:cNvGraphicFramePr>
          <p:nvPr>
            <p:extLst>
              <p:ext uri="{D42A27DB-BD31-4B8C-83A1-F6EECF244321}">
                <p14:modId xmlns:p14="http://schemas.microsoft.com/office/powerpoint/2010/main" val="23224106"/>
              </p:ext>
            </p:extLst>
          </p:nvPr>
        </p:nvGraphicFramePr>
        <p:xfrm>
          <a:off x="1596445" y="1774027"/>
          <a:ext cx="6286470" cy="3582789"/>
        </p:xfrm>
        <a:graphic>
          <a:graphicData uri="http://schemas.openxmlformats.org/drawingml/2006/table">
            <a:tbl>
              <a:tblPr>
                <a:tableStyleId>{5C22544A-7EE6-4342-B048-85BDC9FD1C3A}</a:tableStyleId>
              </a:tblPr>
              <a:tblGrid>
                <a:gridCol w="3233172">
                  <a:extLst>
                    <a:ext uri="{9D8B030D-6E8A-4147-A177-3AD203B41FA5}">
                      <a16:colId xmlns:a16="http://schemas.microsoft.com/office/drawing/2014/main" val="20000"/>
                    </a:ext>
                  </a:extLst>
                </a:gridCol>
                <a:gridCol w="1027596">
                  <a:extLst>
                    <a:ext uri="{9D8B030D-6E8A-4147-A177-3AD203B41FA5}">
                      <a16:colId xmlns:a16="http://schemas.microsoft.com/office/drawing/2014/main" val="20001"/>
                    </a:ext>
                  </a:extLst>
                </a:gridCol>
                <a:gridCol w="1039685">
                  <a:extLst>
                    <a:ext uri="{9D8B030D-6E8A-4147-A177-3AD203B41FA5}">
                      <a16:colId xmlns:a16="http://schemas.microsoft.com/office/drawing/2014/main" val="20002"/>
                    </a:ext>
                  </a:extLst>
                </a:gridCol>
                <a:gridCol w="986017">
                  <a:extLst>
                    <a:ext uri="{9D8B030D-6E8A-4147-A177-3AD203B41FA5}">
                      <a16:colId xmlns:a16="http://schemas.microsoft.com/office/drawing/2014/main" val="20003"/>
                    </a:ext>
                  </a:extLst>
                </a:gridCol>
              </a:tblGrid>
              <a:tr h="344896">
                <a:tc gridSpan="4">
                  <a:txBody>
                    <a:bodyPr/>
                    <a:lstStyle/>
                    <a:p>
                      <a:pPr algn="ctr" fontAlgn="b"/>
                      <a:r>
                        <a:rPr lang="en-US" sz="1600" b="1" u="none" strike="noStrike" dirty="0">
                          <a:solidFill>
                            <a:schemeClr val="bg1"/>
                          </a:solidFill>
                          <a:effectLst/>
                          <a:latin typeface="+mn-lt"/>
                        </a:rPr>
                        <a:t>ALL MIDDLE SCHOOLS</a:t>
                      </a:r>
                      <a:endParaRPr lang="en-US" sz="1600" b="1" i="0" u="none" strike="noStrike" dirty="0">
                        <a:solidFill>
                          <a:schemeClr val="bg1"/>
                        </a:solidFill>
                        <a:effectLst/>
                        <a:latin typeface="+mn-lt"/>
                      </a:endParaRPr>
                    </a:p>
                  </a:txBody>
                  <a:tcPr marL="0" marR="0" marT="0" marB="0" anchor="c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0" marR="0" marT="0" marB="0" anchor="b">
                    <a:solidFill>
                      <a:srgbClr val="0070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37887">
                <a:tc>
                  <a:txBody>
                    <a:bodyPr/>
                    <a:lstStyle/>
                    <a:p>
                      <a:pPr algn="ctr" fontAlgn="b"/>
                      <a:r>
                        <a:rPr lang="sk-SK" sz="1400" b="0" u="none" strike="noStrike" dirty="0">
                          <a:solidFill>
                            <a:schemeClr val="bg1"/>
                          </a:solidFill>
                          <a:effectLst/>
                          <a:latin typeface="+mn-lt"/>
                        </a:rPr>
                        <a:t> Room</a:t>
                      </a:r>
                      <a:r>
                        <a:rPr lang="en-US" sz="1400" b="0" u="none" strike="noStrike" dirty="0">
                          <a:solidFill>
                            <a:schemeClr val="bg1"/>
                          </a:solidFill>
                          <a:effectLst/>
                          <a:latin typeface="+mn-lt"/>
                        </a:rPr>
                        <a:t> </a:t>
                      </a:r>
                      <a:r>
                        <a:rPr lang="sk-SK" sz="1400" b="0" u="none" strike="noStrike" dirty="0">
                          <a:solidFill>
                            <a:schemeClr val="bg1"/>
                          </a:solidFill>
                          <a:effectLst/>
                          <a:latin typeface="+mn-lt"/>
                        </a:rPr>
                        <a:t>Name</a:t>
                      </a:r>
                      <a:endParaRPr lang="sk-SK" sz="1400" b="0" i="0" u="none" strike="noStrike" dirty="0">
                        <a:solidFill>
                          <a:schemeClr val="bg1"/>
                        </a:solidFill>
                        <a:effectLst/>
                        <a:latin typeface="+mn-lt"/>
                      </a:endParaRPr>
                    </a:p>
                  </a:txBody>
                  <a:tcPr marL="0" marR="0" marT="0" marB="0" anchor="ctr">
                    <a:solidFill>
                      <a:srgbClr val="0070C0"/>
                    </a:solidFill>
                  </a:tcPr>
                </a:tc>
                <a:tc>
                  <a:txBody>
                    <a:bodyPr/>
                    <a:lstStyle/>
                    <a:p>
                      <a:pPr algn="ctr" fontAlgn="b"/>
                      <a:r>
                        <a:rPr lang="en-US" sz="1400" b="0" u="none" strike="noStrike" dirty="0">
                          <a:solidFill>
                            <a:schemeClr val="bg1"/>
                          </a:solidFill>
                          <a:effectLst/>
                          <a:latin typeface="+mn-lt"/>
                        </a:rPr>
                        <a:t># Rooms</a:t>
                      </a:r>
                      <a:endParaRPr lang="en-US" sz="1400" b="0" i="0" u="none" strike="noStrike" dirty="0">
                        <a:solidFill>
                          <a:schemeClr val="bg1"/>
                        </a:solidFill>
                        <a:effectLst/>
                        <a:latin typeface="+mn-lt"/>
                      </a:endParaRPr>
                    </a:p>
                  </a:txBody>
                  <a:tcPr marL="0" marR="0" marT="0" marB="0" anchor="ctr">
                    <a:solidFill>
                      <a:srgbClr val="0070C0"/>
                    </a:solidFill>
                  </a:tcPr>
                </a:tc>
                <a:tc>
                  <a:txBody>
                    <a:bodyPr/>
                    <a:lstStyle/>
                    <a:p>
                      <a:pPr algn="ctr" fontAlgn="b"/>
                      <a:r>
                        <a:rPr lang="en-US" sz="1400" b="0" u="none" strike="noStrike" dirty="0">
                          <a:solidFill>
                            <a:schemeClr val="bg1"/>
                          </a:solidFill>
                          <a:effectLst/>
                          <a:latin typeface="+mn-lt"/>
                        </a:rPr>
                        <a:t>Room Capacity</a:t>
                      </a:r>
                      <a:endParaRPr lang="en-US" sz="1400" b="0" i="0" u="none" strike="noStrike" dirty="0">
                        <a:solidFill>
                          <a:schemeClr val="bg1"/>
                        </a:solidFill>
                        <a:effectLst/>
                        <a:latin typeface="+mn-lt"/>
                      </a:endParaRPr>
                    </a:p>
                  </a:txBody>
                  <a:tcPr marL="0" marR="0" marT="0" marB="0" anchor="ctr">
                    <a:solidFill>
                      <a:srgbClr val="0070C0"/>
                    </a:solidFill>
                  </a:tcPr>
                </a:tc>
                <a:tc>
                  <a:txBody>
                    <a:bodyPr/>
                    <a:lstStyle/>
                    <a:p>
                      <a:pPr algn="ctr" fontAlgn="b"/>
                      <a:r>
                        <a:rPr lang="en-US" sz="1400" b="0" u="none" strike="noStrike" dirty="0">
                          <a:solidFill>
                            <a:schemeClr val="bg1"/>
                          </a:solidFill>
                          <a:effectLst/>
                          <a:latin typeface="+mn-lt"/>
                        </a:rPr>
                        <a:t>Subtotal Capacity</a:t>
                      </a:r>
                      <a:endParaRPr lang="en-US" sz="1400" b="0" i="0" u="none" strike="noStrike" dirty="0">
                        <a:solidFill>
                          <a:schemeClr val="bg1"/>
                        </a:solidFill>
                        <a:effectLst/>
                        <a:latin typeface="+mn-lt"/>
                      </a:endParaRPr>
                    </a:p>
                  </a:txBody>
                  <a:tcPr marL="0" marR="0" marT="0" marB="0" anchor="ctr">
                    <a:solidFill>
                      <a:srgbClr val="0070C0"/>
                    </a:solidFill>
                  </a:tcPr>
                </a:tc>
                <a:extLst>
                  <a:ext uri="{0D108BD9-81ED-4DB2-BD59-A6C34878D82A}">
                    <a16:rowId xmlns:a16="http://schemas.microsoft.com/office/drawing/2014/main" val="10001"/>
                  </a:ext>
                </a:extLst>
              </a:tr>
              <a:tr h="258074">
                <a:tc>
                  <a:txBody>
                    <a:bodyPr/>
                    <a:lstStyle/>
                    <a:p>
                      <a:pPr algn="l" fontAlgn="b"/>
                      <a:r>
                        <a:rPr lang="en-US" sz="1600" u="none" strike="noStrike" kern="1200" dirty="0">
                          <a:solidFill>
                            <a:schemeClr val="dk1"/>
                          </a:solidFill>
                          <a:effectLst/>
                          <a:latin typeface="+mn-lt"/>
                          <a:ea typeface="+mn-ea"/>
                          <a:cs typeface="+mn-cs"/>
                        </a:rPr>
                        <a:t>Grades 6-8 General + Science</a:t>
                      </a:r>
                    </a:p>
                  </a:txBody>
                  <a:tcPr marL="9525" marR="9525" marT="9525" marB="0" anchor="b"/>
                </a:tc>
                <a:tc>
                  <a:txBody>
                    <a:bodyPr/>
                    <a:lstStyle/>
                    <a:p>
                      <a:pPr marL="0" algn="ctr" defTabSz="914400" rtl="0" eaLnBrk="1" fontAlgn="b" latinLnBrk="0" hangingPunct="1"/>
                      <a:r>
                        <a:rPr lang="en-US" sz="1600" u="none" strike="noStrike" kern="1200" dirty="0">
                          <a:solidFill>
                            <a:schemeClr val="dk1"/>
                          </a:solidFill>
                          <a:effectLst/>
                          <a:latin typeface="+mn-lt"/>
                          <a:ea typeface="+mn-ea"/>
                          <a:cs typeface="+mn-cs"/>
                        </a:rPr>
                        <a:t>64</a:t>
                      </a:r>
                    </a:p>
                  </a:txBody>
                  <a:tcPr marL="9525" marR="9525" marT="9525" marB="0" anchor="b"/>
                </a:tc>
                <a:tc>
                  <a:txBody>
                    <a:bodyPr/>
                    <a:lstStyle/>
                    <a:p>
                      <a:pPr algn="ctr" fontAlgn="b"/>
                      <a:r>
                        <a:rPr lang="en-US" sz="1600" u="none" strike="noStrike" kern="1200" dirty="0">
                          <a:solidFill>
                            <a:schemeClr val="dk1"/>
                          </a:solidFill>
                          <a:effectLst/>
                          <a:latin typeface="+mn-lt"/>
                          <a:ea typeface="+mn-ea"/>
                          <a:cs typeface="+mn-cs"/>
                        </a:rPr>
                        <a:t>27</a:t>
                      </a:r>
                    </a:p>
                  </a:txBody>
                  <a:tcPr marL="9525" marR="9525" marT="9525" marB="0" anchor="b"/>
                </a:tc>
                <a:tc>
                  <a:txBody>
                    <a:bodyPr/>
                    <a:lstStyle/>
                    <a:p>
                      <a:pPr algn="ctr" fontAlgn="b"/>
                      <a:r>
                        <a:rPr lang="en-US" sz="1600" b="0" i="0" u="none" strike="noStrike" dirty="0">
                          <a:solidFill>
                            <a:srgbClr val="000000"/>
                          </a:solidFill>
                          <a:effectLst/>
                          <a:latin typeface="+mn-lt"/>
                        </a:rPr>
                        <a:t>1,620</a:t>
                      </a:r>
                    </a:p>
                  </a:txBody>
                  <a:tcPr marL="9525" marR="9525" marT="9525" marB="0" anchor="b"/>
                </a:tc>
                <a:extLst>
                  <a:ext uri="{0D108BD9-81ED-4DB2-BD59-A6C34878D82A}">
                    <a16:rowId xmlns:a16="http://schemas.microsoft.com/office/drawing/2014/main" val="10004"/>
                  </a:ext>
                </a:extLst>
              </a:tr>
              <a:tr h="258074">
                <a:tc>
                  <a:txBody>
                    <a:bodyPr/>
                    <a:lstStyle/>
                    <a:p>
                      <a:pPr algn="l" fontAlgn="b"/>
                      <a:r>
                        <a:rPr lang="en-US" sz="1600" u="none" strike="noStrike" kern="1200" dirty="0">
                          <a:solidFill>
                            <a:schemeClr val="dk1"/>
                          </a:solidFill>
                          <a:effectLst/>
                          <a:latin typeface="+mn-lt"/>
                          <a:ea typeface="+mn-ea"/>
                          <a:cs typeface="+mn-cs"/>
                        </a:rPr>
                        <a:t>Art</a:t>
                      </a:r>
                    </a:p>
                  </a:txBody>
                  <a:tcPr marL="9525" marR="9525" marT="9525" marB="0" anchor="b"/>
                </a:tc>
                <a:tc>
                  <a:txBody>
                    <a:bodyPr/>
                    <a:lstStyle/>
                    <a:p>
                      <a:pPr marL="0" algn="ctr" defTabSz="914400" rtl="0" eaLnBrk="1" fontAlgn="b" latinLnBrk="0" hangingPunct="1"/>
                      <a:r>
                        <a:rPr lang="en-US" sz="1600" u="none" strike="noStrike" kern="1200" dirty="0">
                          <a:solidFill>
                            <a:schemeClr val="dk1"/>
                          </a:solidFill>
                          <a:effectLst/>
                          <a:latin typeface="+mn-lt"/>
                          <a:ea typeface="+mn-ea"/>
                          <a:cs typeface="+mn-cs"/>
                        </a:rPr>
                        <a:t>3</a:t>
                      </a:r>
                    </a:p>
                  </a:txBody>
                  <a:tcPr marL="9525" marR="9525" marT="9525" marB="0" anchor="b"/>
                </a:tc>
                <a:tc>
                  <a:txBody>
                    <a:bodyPr/>
                    <a:lstStyle/>
                    <a:p>
                      <a:pPr algn="ctr" fontAlgn="b"/>
                      <a:r>
                        <a:rPr lang="en-US" sz="1600" u="none" strike="noStrike" kern="1200" dirty="0">
                          <a:solidFill>
                            <a:schemeClr val="dk1"/>
                          </a:solidFill>
                          <a:effectLst/>
                          <a:latin typeface="+mn-lt"/>
                          <a:ea typeface="+mn-ea"/>
                          <a:cs typeface="+mn-cs"/>
                        </a:rPr>
                        <a:t>27</a:t>
                      </a:r>
                    </a:p>
                  </a:txBody>
                  <a:tcPr marL="9525" marR="9525" marT="9525" marB="0" anchor="b"/>
                </a:tc>
                <a:tc>
                  <a:txBody>
                    <a:bodyPr/>
                    <a:lstStyle/>
                    <a:p>
                      <a:pPr algn="ctr" fontAlgn="b"/>
                      <a:r>
                        <a:rPr lang="en-US" sz="1600" b="0" i="0" u="none" strike="noStrike" dirty="0">
                          <a:solidFill>
                            <a:srgbClr val="000000"/>
                          </a:solidFill>
                          <a:effectLst/>
                          <a:latin typeface="+mn-lt"/>
                        </a:rPr>
                        <a:t>     81</a:t>
                      </a:r>
                    </a:p>
                  </a:txBody>
                  <a:tcPr marL="9525" marR="9525" marT="9525" marB="0" anchor="b"/>
                </a:tc>
                <a:extLst>
                  <a:ext uri="{0D108BD9-81ED-4DB2-BD59-A6C34878D82A}">
                    <a16:rowId xmlns:a16="http://schemas.microsoft.com/office/drawing/2014/main" val="10005"/>
                  </a:ext>
                </a:extLst>
              </a:tr>
              <a:tr h="258074">
                <a:tc>
                  <a:txBody>
                    <a:bodyPr/>
                    <a:lstStyle/>
                    <a:p>
                      <a:pPr algn="l" fontAlgn="b"/>
                      <a:r>
                        <a:rPr lang="en-US" sz="1600" u="none" strike="noStrike" kern="1200">
                          <a:solidFill>
                            <a:schemeClr val="dk1"/>
                          </a:solidFill>
                          <a:effectLst/>
                          <a:latin typeface="+mn-lt"/>
                          <a:ea typeface="+mn-ea"/>
                          <a:cs typeface="+mn-cs"/>
                        </a:rPr>
                        <a:t>Music</a:t>
                      </a:r>
                    </a:p>
                  </a:txBody>
                  <a:tcPr marL="9525" marR="9525" marT="9525" marB="0" anchor="b"/>
                </a:tc>
                <a:tc>
                  <a:txBody>
                    <a:bodyPr/>
                    <a:lstStyle/>
                    <a:p>
                      <a:pPr algn="ctr" fontAlgn="b"/>
                      <a:r>
                        <a:rPr lang="en-US" sz="1600" b="0" i="0" u="none" strike="noStrike" dirty="0">
                          <a:solidFill>
                            <a:srgbClr val="000000"/>
                          </a:solidFill>
                          <a:effectLst/>
                          <a:latin typeface="+mn-lt"/>
                        </a:rPr>
                        <a:t>7</a:t>
                      </a:r>
                    </a:p>
                  </a:txBody>
                  <a:tcPr marL="9525" marR="9525" marT="9525" marB="0" anchor="b"/>
                </a:tc>
                <a:tc>
                  <a:txBody>
                    <a:bodyPr/>
                    <a:lstStyle/>
                    <a:p>
                      <a:pPr algn="ctr" fontAlgn="b"/>
                      <a:r>
                        <a:rPr lang="en-US" sz="1600" u="none" strike="noStrike" kern="1200" dirty="0">
                          <a:solidFill>
                            <a:schemeClr val="dk1"/>
                          </a:solidFill>
                          <a:effectLst/>
                          <a:latin typeface="+mn-lt"/>
                          <a:ea typeface="+mn-ea"/>
                          <a:cs typeface="+mn-cs"/>
                        </a:rPr>
                        <a:t>27</a:t>
                      </a:r>
                    </a:p>
                  </a:txBody>
                  <a:tcPr marL="9525" marR="9525" marT="9525" marB="0" anchor="b"/>
                </a:tc>
                <a:tc>
                  <a:txBody>
                    <a:bodyPr/>
                    <a:lstStyle/>
                    <a:p>
                      <a:pPr algn="ctr" fontAlgn="b"/>
                      <a:r>
                        <a:rPr lang="en-US" sz="1600" b="0" i="0" u="none" strike="noStrike" dirty="0">
                          <a:solidFill>
                            <a:srgbClr val="000000"/>
                          </a:solidFill>
                          <a:effectLst/>
                          <a:latin typeface="+mn-lt"/>
                        </a:rPr>
                        <a:t>   189</a:t>
                      </a:r>
                    </a:p>
                  </a:txBody>
                  <a:tcPr marL="9525" marR="9525" marT="9525" marB="0" anchor="b"/>
                </a:tc>
                <a:extLst>
                  <a:ext uri="{0D108BD9-81ED-4DB2-BD59-A6C34878D82A}">
                    <a16:rowId xmlns:a16="http://schemas.microsoft.com/office/drawing/2014/main" val="10007"/>
                  </a:ext>
                </a:extLst>
              </a:tr>
              <a:tr h="258074">
                <a:tc>
                  <a:txBody>
                    <a:bodyPr/>
                    <a:lstStyle/>
                    <a:p>
                      <a:pPr algn="l" fontAlgn="b"/>
                      <a:r>
                        <a:rPr lang="en-US" sz="1600" u="none" strike="noStrike" kern="1200" dirty="0">
                          <a:solidFill>
                            <a:schemeClr val="dk1"/>
                          </a:solidFill>
                          <a:effectLst/>
                          <a:latin typeface="+mn-lt"/>
                          <a:ea typeface="+mn-ea"/>
                          <a:cs typeface="+mn-cs"/>
                        </a:rPr>
                        <a:t>PE</a:t>
                      </a:r>
                    </a:p>
                  </a:txBody>
                  <a:tcPr marL="9525" marR="9525" marT="9525" marB="0" anchor="b"/>
                </a:tc>
                <a:tc>
                  <a:txBody>
                    <a:bodyPr/>
                    <a:lstStyle/>
                    <a:p>
                      <a:pPr algn="ctr" fontAlgn="b"/>
                      <a:r>
                        <a:rPr lang="en-US" sz="1600" b="0" i="0" u="none" strike="noStrike" dirty="0">
                          <a:solidFill>
                            <a:srgbClr val="000000"/>
                          </a:solidFill>
                          <a:effectLst/>
                          <a:latin typeface="+mn-lt"/>
                        </a:rPr>
                        <a:t>6</a:t>
                      </a:r>
                    </a:p>
                  </a:txBody>
                  <a:tcPr marL="9525" marR="9525" marT="9525" marB="0" anchor="b"/>
                </a:tc>
                <a:tc>
                  <a:txBody>
                    <a:bodyPr/>
                    <a:lstStyle/>
                    <a:p>
                      <a:pPr algn="ctr" fontAlgn="b"/>
                      <a:r>
                        <a:rPr lang="en-US" sz="1600" u="none" strike="noStrike" kern="1200" dirty="0">
                          <a:solidFill>
                            <a:schemeClr val="dk1"/>
                          </a:solidFill>
                          <a:effectLst/>
                          <a:latin typeface="+mn-lt"/>
                          <a:ea typeface="+mn-ea"/>
                          <a:cs typeface="+mn-cs"/>
                        </a:rPr>
                        <a:t>27</a:t>
                      </a:r>
                    </a:p>
                  </a:txBody>
                  <a:tcPr marL="9525" marR="9525" marT="9525" marB="0" anchor="b"/>
                </a:tc>
                <a:tc>
                  <a:txBody>
                    <a:bodyPr/>
                    <a:lstStyle/>
                    <a:p>
                      <a:pPr algn="ctr" fontAlgn="b"/>
                      <a:r>
                        <a:rPr lang="en-US" sz="1600" b="0" i="0" u="none" strike="noStrike" dirty="0">
                          <a:solidFill>
                            <a:srgbClr val="000000"/>
                          </a:solidFill>
                          <a:effectLst/>
                          <a:latin typeface="+mn-lt"/>
                        </a:rPr>
                        <a:t>   162</a:t>
                      </a:r>
                    </a:p>
                  </a:txBody>
                  <a:tcPr marL="9525" marR="9525" marT="9525" marB="0" anchor="b"/>
                </a:tc>
                <a:extLst>
                  <a:ext uri="{0D108BD9-81ED-4DB2-BD59-A6C34878D82A}">
                    <a16:rowId xmlns:a16="http://schemas.microsoft.com/office/drawing/2014/main" val="2511082293"/>
                  </a:ext>
                </a:extLst>
              </a:tr>
              <a:tr h="258074">
                <a:tc>
                  <a:txBody>
                    <a:bodyPr/>
                    <a:lstStyle/>
                    <a:p>
                      <a:pPr algn="l" fontAlgn="b"/>
                      <a:r>
                        <a:rPr lang="en-US" sz="1600" u="none" strike="noStrike" kern="1200" dirty="0">
                          <a:solidFill>
                            <a:schemeClr val="dk1"/>
                          </a:solidFill>
                          <a:effectLst/>
                          <a:latin typeface="+mn-lt"/>
                          <a:ea typeface="+mn-ea"/>
                          <a:cs typeface="+mn-cs"/>
                        </a:rPr>
                        <a:t>CTE</a:t>
                      </a:r>
                    </a:p>
                  </a:txBody>
                  <a:tcPr marL="9525" marR="9525" marT="9525" marB="0" anchor="b"/>
                </a:tc>
                <a:tc>
                  <a:txBody>
                    <a:bodyPr/>
                    <a:lstStyle/>
                    <a:p>
                      <a:pPr algn="ctr" fontAlgn="b"/>
                      <a:r>
                        <a:rPr lang="en-US" sz="1600" b="0" i="0" u="none" strike="noStrike" dirty="0">
                          <a:solidFill>
                            <a:srgbClr val="000000"/>
                          </a:solidFill>
                          <a:effectLst/>
                          <a:latin typeface="+mn-lt"/>
                        </a:rPr>
                        <a:t>6</a:t>
                      </a:r>
                    </a:p>
                  </a:txBody>
                  <a:tcPr marL="9525" marR="9525" marT="9525" marB="0" anchor="b"/>
                </a:tc>
                <a:tc>
                  <a:txBody>
                    <a:bodyPr/>
                    <a:lstStyle/>
                    <a:p>
                      <a:pPr algn="ctr" fontAlgn="b"/>
                      <a:r>
                        <a:rPr lang="en-US" sz="1600" u="none" strike="noStrike" kern="1200" dirty="0">
                          <a:solidFill>
                            <a:schemeClr val="dk1"/>
                          </a:solidFill>
                          <a:effectLst/>
                          <a:latin typeface="+mn-lt"/>
                          <a:ea typeface="+mn-ea"/>
                          <a:cs typeface="+mn-cs"/>
                        </a:rPr>
                        <a:t>24</a:t>
                      </a:r>
                    </a:p>
                  </a:txBody>
                  <a:tcPr marL="9525" marR="9525" marT="9525" marB="0" anchor="b"/>
                </a:tc>
                <a:tc>
                  <a:txBody>
                    <a:bodyPr/>
                    <a:lstStyle/>
                    <a:p>
                      <a:pPr algn="ctr" fontAlgn="b"/>
                      <a:r>
                        <a:rPr lang="en-US" sz="1600" b="0" i="0" u="none" strike="noStrike" dirty="0">
                          <a:solidFill>
                            <a:srgbClr val="000000"/>
                          </a:solidFill>
                          <a:effectLst/>
                          <a:latin typeface="+mn-lt"/>
                        </a:rPr>
                        <a:t>   144</a:t>
                      </a:r>
                    </a:p>
                  </a:txBody>
                  <a:tcPr marL="9525" marR="9525" marT="9525" marB="0" anchor="b"/>
                </a:tc>
                <a:extLst>
                  <a:ext uri="{0D108BD9-81ED-4DB2-BD59-A6C34878D82A}">
                    <a16:rowId xmlns:a16="http://schemas.microsoft.com/office/drawing/2014/main" val="10009"/>
                  </a:ext>
                </a:extLst>
              </a:tr>
              <a:tr h="258074">
                <a:tc>
                  <a:txBody>
                    <a:bodyPr/>
                    <a:lstStyle/>
                    <a:p>
                      <a:pPr algn="l" fontAlgn="b"/>
                      <a:r>
                        <a:rPr lang="en-US" sz="1600" u="none" strike="noStrike" kern="1200">
                          <a:solidFill>
                            <a:schemeClr val="dk1"/>
                          </a:solidFill>
                          <a:effectLst/>
                          <a:latin typeface="+mn-lt"/>
                          <a:ea typeface="+mn-ea"/>
                          <a:cs typeface="+mn-cs"/>
                        </a:rPr>
                        <a:t>Self Cont. Sp Ed</a:t>
                      </a:r>
                    </a:p>
                  </a:txBody>
                  <a:tcPr marL="9525" marR="9525" marT="9525" marB="0" anchor="b"/>
                </a:tc>
                <a:tc>
                  <a:txBody>
                    <a:bodyPr/>
                    <a:lstStyle/>
                    <a:p>
                      <a:pPr algn="ctr" fontAlgn="b"/>
                      <a:r>
                        <a:rPr lang="en-US" sz="1600" b="0" i="0" u="none" strike="noStrike" dirty="0">
                          <a:solidFill>
                            <a:srgbClr val="000000"/>
                          </a:solidFill>
                          <a:effectLst/>
                          <a:latin typeface="+mn-lt"/>
                        </a:rPr>
                        <a:t>1</a:t>
                      </a:r>
                    </a:p>
                  </a:txBody>
                  <a:tcPr marL="9525" marR="9525" marT="9525" marB="0" anchor="b"/>
                </a:tc>
                <a:tc>
                  <a:txBody>
                    <a:bodyPr/>
                    <a:lstStyle/>
                    <a:p>
                      <a:pPr algn="ctr" fontAlgn="b"/>
                      <a:r>
                        <a:rPr lang="en-US" sz="1600" u="none" strike="noStrike" kern="1200" dirty="0">
                          <a:solidFill>
                            <a:schemeClr val="dk1"/>
                          </a:solidFill>
                          <a:effectLst/>
                          <a:latin typeface="+mn-lt"/>
                          <a:ea typeface="+mn-ea"/>
                          <a:cs typeface="+mn-cs"/>
                        </a:rPr>
                        <a:t>9</a:t>
                      </a:r>
                    </a:p>
                  </a:txBody>
                  <a:tcPr marL="9525" marR="9525" marT="9525" marB="0" anchor="b"/>
                </a:tc>
                <a:tc>
                  <a:txBody>
                    <a:bodyPr/>
                    <a:lstStyle/>
                    <a:p>
                      <a:pPr algn="ctr" fontAlgn="b"/>
                      <a:r>
                        <a:rPr lang="en-US" sz="1600" b="0" i="0" u="none" strike="noStrike" dirty="0">
                          <a:solidFill>
                            <a:srgbClr val="000000"/>
                          </a:solidFill>
                          <a:effectLst/>
                          <a:latin typeface="+mn-lt"/>
                        </a:rPr>
                        <a:t>       9</a:t>
                      </a:r>
                    </a:p>
                  </a:txBody>
                  <a:tcPr marL="9525" marR="9525" marT="9525" marB="0" anchor="b"/>
                </a:tc>
                <a:extLst>
                  <a:ext uri="{0D108BD9-81ED-4DB2-BD59-A6C34878D82A}">
                    <a16:rowId xmlns:a16="http://schemas.microsoft.com/office/drawing/2014/main" val="4183950580"/>
                  </a:ext>
                </a:extLst>
              </a:tr>
              <a:tr h="258074">
                <a:tc>
                  <a:txBody>
                    <a:bodyPr/>
                    <a:lstStyle/>
                    <a:p>
                      <a:pPr algn="l" fontAlgn="b"/>
                      <a:r>
                        <a:rPr lang="en-US" sz="1600" u="none" strike="noStrike" kern="1200" dirty="0">
                          <a:solidFill>
                            <a:schemeClr val="dk1"/>
                          </a:solidFill>
                          <a:effectLst/>
                          <a:latin typeface="+mn-lt"/>
                          <a:ea typeface="+mn-ea"/>
                          <a:cs typeface="+mn-cs"/>
                        </a:rPr>
                        <a:t>RR/T-1 Pull Out</a:t>
                      </a:r>
                    </a:p>
                  </a:txBody>
                  <a:tcPr marL="9525" marR="9525" marT="9525" marB="0" anchor="b"/>
                </a:tc>
                <a:tc>
                  <a:txBody>
                    <a:bodyPr/>
                    <a:lstStyle/>
                    <a:p>
                      <a:pPr algn="ctr" fontAlgn="b"/>
                      <a:r>
                        <a:rPr lang="en-US" sz="1600" b="0" i="0" u="none" strike="noStrike" dirty="0">
                          <a:solidFill>
                            <a:srgbClr val="000000"/>
                          </a:solidFill>
                          <a:effectLst/>
                          <a:latin typeface="+mn-lt"/>
                        </a:rPr>
                        <a:t>18</a:t>
                      </a:r>
                    </a:p>
                  </a:txBody>
                  <a:tcPr marL="9525" marR="9525" marT="9525" marB="0" anchor="b"/>
                </a:tc>
                <a:tc>
                  <a:txBody>
                    <a:bodyPr/>
                    <a:lstStyle/>
                    <a:p>
                      <a:pPr algn="ctr" fontAlgn="b"/>
                      <a:r>
                        <a:rPr lang="en-US" sz="1600" u="none" strike="noStrike" kern="1200" dirty="0">
                          <a:solidFill>
                            <a:schemeClr val="dk1"/>
                          </a:solidFill>
                          <a:effectLst/>
                          <a:latin typeface="+mn-lt"/>
                          <a:ea typeface="+mn-ea"/>
                          <a:cs typeface="+mn-cs"/>
                        </a:rPr>
                        <a:t>0</a:t>
                      </a:r>
                    </a:p>
                  </a:txBody>
                  <a:tcPr marL="9525" marR="9525" marT="9525" marB="0" anchor="b"/>
                </a:tc>
                <a:tc>
                  <a:txBody>
                    <a:bodyPr/>
                    <a:lstStyle/>
                    <a:p>
                      <a:pPr algn="ctr" fontAlgn="b"/>
                      <a:r>
                        <a:rPr lang="en-US" sz="1600" b="0" i="0" u="none" strike="noStrike" dirty="0">
                          <a:solidFill>
                            <a:srgbClr val="000000"/>
                          </a:solidFill>
                          <a:effectLst/>
                          <a:latin typeface="+mn-lt"/>
                        </a:rPr>
                        <a:t>-</a:t>
                      </a:r>
                    </a:p>
                  </a:txBody>
                  <a:tcPr marL="9525" marR="9525" marT="9525" marB="0" anchor="b"/>
                </a:tc>
                <a:extLst>
                  <a:ext uri="{0D108BD9-81ED-4DB2-BD59-A6C34878D82A}">
                    <a16:rowId xmlns:a16="http://schemas.microsoft.com/office/drawing/2014/main" val="3712939948"/>
                  </a:ext>
                </a:extLst>
              </a:tr>
              <a:tr h="248372">
                <a:tc>
                  <a:txBody>
                    <a:bodyPr/>
                    <a:lstStyle/>
                    <a:p>
                      <a:pPr algn="l" fontAlgn="b"/>
                      <a:r>
                        <a:rPr lang="en-US" sz="1600" b="1" u="none" strike="noStrike" dirty="0">
                          <a:effectLst/>
                          <a:latin typeface="+mn-lt"/>
                        </a:rPr>
                        <a:t>Total Room Count</a:t>
                      </a:r>
                      <a:endParaRPr lang="en-US" sz="1600" b="1" i="0" u="none" strike="noStrike" dirty="0">
                        <a:solidFill>
                          <a:srgbClr val="000000"/>
                        </a:solidFill>
                        <a:effectLst/>
                        <a:latin typeface="+mn-lt"/>
                      </a:endParaRPr>
                    </a:p>
                  </a:txBody>
                  <a:tcPr marL="0" marR="0" marT="0" marB="0" anchor="b"/>
                </a:tc>
                <a:tc>
                  <a:txBody>
                    <a:bodyPr/>
                    <a:lstStyle/>
                    <a:p>
                      <a:pPr algn="ctr" fontAlgn="b"/>
                      <a:r>
                        <a:rPr lang="en-US" sz="1600" b="1" u="none" strike="noStrike" dirty="0">
                          <a:effectLst/>
                          <a:latin typeface="+mn-lt"/>
                        </a:rPr>
                        <a:t>37</a:t>
                      </a:r>
                      <a:endParaRPr lang="en-US" sz="1600" b="1" i="0" u="none" strike="noStrike" dirty="0">
                        <a:solidFill>
                          <a:srgbClr val="000000"/>
                        </a:solidFill>
                        <a:effectLst/>
                        <a:latin typeface="+mn-lt"/>
                      </a:endParaRPr>
                    </a:p>
                  </a:txBody>
                  <a:tcPr marL="0" marR="0" marT="0" marB="0" anchor="b"/>
                </a:tc>
                <a:tc>
                  <a:txBody>
                    <a:bodyPr/>
                    <a:lstStyle/>
                    <a:p>
                      <a:pPr algn="ctr" fontAlgn="b"/>
                      <a:r>
                        <a:rPr lang="sk-SK" sz="1600" b="1" u="none" strike="noStrike" dirty="0">
                          <a:effectLst/>
                          <a:latin typeface="+mn-lt"/>
                        </a:rPr>
                        <a:t> </a:t>
                      </a:r>
                      <a:endParaRPr lang="sk-SK" sz="1600" b="1" i="0" u="none" strike="noStrike" dirty="0">
                        <a:solidFill>
                          <a:srgbClr val="000000"/>
                        </a:solidFill>
                        <a:effectLst/>
                        <a:latin typeface="+mn-lt"/>
                      </a:endParaRPr>
                    </a:p>
                  </a:txBody>
                  <a:tcPr marL="0" marR="0" marT="0" marB="0" anchor="b"/>
                </a:tc>
                <a:tc>
                  <a:txBody>
                    <a:bodyPr/>
                    <a:lstStyle/>
                    <a:p>
                      <a:pPr algn="ctr" fontAlgn="b"/>
                      <a:r>
                        <a:rPr lang="is-IS" sz="1600" b="1" u="none" strike="noStrike" dirty="0">
                          <a:effectLst/>
                          <a:latin typeface="+mn-lt"/>
                        </a:rPr>
                        <a:t> 2,205</a:t>
                      </a:r>
                      <a:endParaRPr lang="is-IS" sz="1600" b="1"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15"/>
                  </a:ext>
                </a:extLst>
              </a:tr>
              <a:tr h="248372">
                <a:tc>
                  <a:txBody>
                    <a:bodyPr/>
                    <a:lstStyle/>
                    <a:p>
                      <a:pPr algn="r" fontAlgn="b"/>
                      <a:r>
                        <a:rPr lang="en-US" sz="1600" b="0" i="0" u="none" strike="noStrike" dirty="0">
                          <a:solidFill>
                            <a:srgbClr val="000000"/>
                          </a:solidFill>
                          <a:effectLst/>
                          <a:latin typeface="+mn-lt"/>
                        </a:rPr>
                        <a:t>Scheduling Factor</a:t>
                      </a:r>
                    </a:p>
                  </a:txBody>
                  <a:tcPr marL="0" marR="0" marT="0" marB="0" anchor="b"/>
                </a:tc>
                <a:tc>
                  <a:txBody>
                    <a:bodyPr/>
                    <a:lstStyle/>
                    <a:p>
                      <a:pPr algn="ctr" fontAlgn="b"/>
                      <a:endParaRPr lang="sk-SK" sz="1600" b="0" i="0" u="none" strike="noStrike" dirty="0">
                        <a:solidFill>
                          <a:srgbClr val="000000"/>
                        </a:solidFill>
                        <a:effectLst/>
                        <a:latin typeface="+mn-lt"/>
                      </a:endParaRPr>
                    </a:p>
                  </a:txBody>
                  <a:tcPr marL="0" marR="0" marT="0" marB="0" anchor="b"/>
                </a:tc>
                <a:tc>
                  <a:txBody>
                    <a:bodyPr/>
                    <a:lstStyle/>
                    <a:p>
                      <a:pPr algn="ctr" fontAlgn="b"/>
                      <a:endParaRPr lang="en-US" sz="1600" b="0" i="0" u="none" strike="noStrike" dirty="0">
                        <a:solidFill>
                          <a:srgbClr val="000000"/>
                        </a:solidFill>
                        <a:effectLst/>
                        <a:latin typeface="+mn-lt"/>
                      </a:endParaRPr>
                    </a:p>
                  </a:txBody>
                  <a:tcPr marL="0" marR="0" marT="0" marB="0" anchor="b"/>
                </a:tc>
                <a:tc>
                  <a:txBody>
                    <a:bodyPr/>
                    <a:lstStyle/>
                    <a:p>
                      <a:pPr algn="ctr" fontAlgn="b"/>
                      <a:r>
                        <a:rPr lang="it-IT" sz="1600" b="0" i="0" u="none" strike="noStrike" dirty="0">
                          <a:solidFill>
                            <a:srgbClr val="000000"/>
                          </a:solidFill>
                          <a:effectLst/>
                          <a:latin typeface="+mn-lt"/>
                        </a:rPr>
                        <a:t> 83%</a:t>
                      </a:r>
                    </a:p>
                  </a:txBody>
                  <a:tcPr marL="0" marR="0" marT="0" marB="0" anchor="b"/>
                </a:tc>
                <a:extLst>
                  <a:ext uri="{0D108BD9-81ED-4DB2-BD59-A6C34878D82A}">
                    <a16:rowId xmlns:a16="http://schemas.microsoft.com/office/drawing/2014/main" val="3405725242"/>
                  </a:ext>
                </a:extLst>
              </a:tr>
              <a:tr h="248372">
                <a:tc>
                  <a:txBody>
                    <a:bodyPr/>
                    <a:lstStyle/>
                    <a:p>
                      <a:pPr algn="r" fontAlgn="b"/>
                      <a:r>
                        <a:rPr lang="en-US" sz="1600" u="none" strike="noStrike" dirty="0">
                          <a:effectLst/>
                          <a:latin typeface="+mn-lt"/>
                        </a:rPr>
                        <a:t>IF</a:t>
                      </a:r>
                      <a:r>
                        <a:rPr lang="en-US" sz="1600" u="none" strike="noStrike" baseline="30000" dirty="0">
                          <a:effectLst/>
                          <a:latin typeface="+mn-lt"/>
                        </a:rPr>
                        <a:t>2 </a:t>
                      </a:r>
                      <a:r>
                        <a:rPr lang="en-US" sz="1600" u="none" strike="noStrike" dirty="0">
                          <a:effectLst/>
                          <a:latin typeface="+mn-lt"/>
                        </a:rPr>
                        <a:t>(Imperfect Fit Factor)</a:t>
                      </a:r>
                      <a:endParaRPr lang="en-US" sz="1600" b="0" i="0" u="none" strike="noStrike" dirty="0">
                        <a:solidFill>
                          <a:srgbClr val="000000"/>
                        </a:solidFill>
                        <a:effectLst/>
                        <a:latin typeface="+mn-lt"/>
                      </a:endParaRPr>
                    </a:p>
                  </a:txBody>
                  <a:tcPr marL="0" marR="0" marT="0" marB="0" anchor="b"/>
                </a:tc>
                <a:tc>
                  <a:txBody>
                    <a:bodyPr/>
                    <a:lstStyle/>
                    <a:p>
                      <a:pPr algn="ctr" fontAlgn="b"/>
                      <a:endParaRPr lang="sk-SK" sz="1600" b="0" i="0" u="none" strike="noStrike" dirty="0">
                        <a:solidFill>
                          <a:srgbClr val="000000"/>
                        </a:solidFill>
                        <a:effectLst/>
                        <a:latin typeface="+mn-lt"/>
                      </a:endParaRPr>
                    </a:p>
                  </a:txBody>
                  <a:tcPr marL="0" marR="0" marT="0" marB="0" anchor="b"/>
                </a:tc>
                <a:tc>
                  <a:txBody>
                    <a:bodyPr/>
                    <a:lstStyle/>
                    <a:p>
                      <a:pPr algn="ctr" fontAlgn="b"/>
                      <a:endParaRPr lang="en-US" sz="1600" b="0" i="0" u="none" strike="noStrike" dirty="0">
                        <a:solidFill>
                          <a:srgbClr val="000000"/>
                        </a:solidFill>
                        <a:effectLst/>
                        <a:latin typeface="+mn-lt"/>
                      </a:endParaRPr>
                    </a:p>
                  </a:txBody>
                  <a:tcPr marL="0" marR="0" marT="0" marB="0" anchor="b"/>
                </a:tc>
                <a:tc>
                  <a:txBody>
                    <a:bodyPr/>
                    <a:lstStyle/>
                    <a:p>
                      <a:pPr algn="ctr" fontAlgn="b"/>
                      <a:r>
                        <a:rPr lang="it-IT" sz="1600" u="none" strike="noStrike" dirty="0">
                          <a:effectLst/>
                          <a:latin typeface="+mn-lt"/>
                        </a:rPr>
                        <a:t> 95%</a:t>
                      </a:r>
                      <a:endParaRPr lang="it-IT" sz="16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16"/>
                  </a:ext>
                </a:extLst>
              </a:tr>
              <a:tr h="248372">
                <a:tc>
                  <a:txBody>
                    <a:bodyPr/>
                    <a:lstStyle/>
                    <a:p>
                      <a:pPr algn="r" fontAlgn="b"/>
                      <a:r>
                        <a:rPr lang="en-US" sz="1600" b="1" i="0" u="none" strike="noStrike" dirty="0">
                          <a:solidFill>
                            <a:srgbClr val="000000"/>
                          </a:solidFill>
                          <a:effectLst/>
                          <a:latin typeface="+mn-lt"/>
                        </a:rPr>
                        <a:t>Permanent Capacity*</a:t>
                      </a:r>
                    </a:p>
                  </a:txBody>
                  <a:tcPr marL="0" marR="0" marT="0" marB="0" anchor="b"/>
                </a:tc>
                <a:tc>
                  <a:txBody>
                    <a:bodyPr/>
                    <a:lstStyle/>
                    <a:p>
                      <a:pPr algn="ctr" fontAlgn="b"/>
                      <a:endParaRPr lang="sk-SK" sz="1600" b="0" i="0" u="none" strike="noStrike" dirty="0">
                        <a:solidFill>
                          <a:srgbClr val="000000"/>
                        </a:solidFill>
                        <a:effectLst/>
                        <a:latin typeface="+mn-lt"/>
                      </a:endParaRPr>
                    </a:p>
                  </a:txBody>
                  <a:tcPr marL="0" marR="0" marT="0" marB="0" anchor="b"/>
                </a:tc>
                <a:tc>
                  <a:txBody>
                    <a:bodyPr/>
                    <a:lstStyle/>
                    <a:p>
                      <a:pPr algn="ctr" fontAlgn="b"/>
                      <a:endParaRPr lang="en-US" sz="1600" b="0" i="0" u="none" strike="noStrike" dirty="0">
                        <a:solidFill>
                          <a:srgbClr val="000000"/>
                        </a:solidFill>
                        <a:effectLst/>
                        <a:latin typeface="+mn-lt"/>
                      </a:endParaRPr>
                    </a:p>
                  </a:txBody>
                  <a:tcPr marL="0" marR="0" marT="0" marB="0" anchor="b"/>
                </a:tc>
                <a:tc>
                  <a:txBody>
                    <a:bodyPr/>
                    <a:lstStyle/>
                    <a:p>
                      <a:pPr algn="ctr" fontAlgn="b"/>
                      <a:r>
                        <a:rPr lang="it-IT" sz="1600" b="1" i="0" u="none" strike="noStrike" dirty="0">
                          <a:solidFill>
                            <a:srgbClr val="000000"/>
                          </a:solidFill>
                          <a:effectLst/>
                          <a:latin typeface="+mn-lt"/>
                        </a:rPr>
                        <a:t>1,739</a:t>
                      </a:r>
                    </a:p>
                  </a:txBody>
                  <a:tcPr marL="0" marR="0" marT="0" marB="0" anchor="b"/>
                </a:tc>
                <a:extLst>
                  <a:ext uri="{0D108BD9-81ED-4DB2-BD59-A6C34878D82A}">
                    <a16:rowId xmlns:a16="http://schemas.microsoft.com/office/drawing/2014/main" val="10017"/>
                  </a:ext>
                </a:extLst>
              </a:tr>
            </a:tbl>
          </a:graphicData>
        </a:graphic>
      </p:graphicFrame>
      <p:sp>
        <p:nvSpPr>
          <p:cNvPr id="3" name="TextBox 2">
            <a:extLst>
              <a:ext uri="{FF2B5EF4-FFF2-40B4-BE49-F238E27FC236}">
                <a16:creationId xmlns:a16="http://schemas.microsoft.com/office/drawing/2014/main" id="{375E682B-6C65-1B4F-C2FA-06548E567168}"/>
              </a:ext>
            </a:extLst>
          </p:cNvPr>
          <p:cNvSpPr txBox="1"/>
          <p:nvPr/>
        </p:nvSpPr>
        <p:spPr>
          <a:xfrm>
            <a:off x="3282807" y="6001554"/>
            <a:ext cx="4970079" cy="523220"/>
          </a:xfrm>
          <a:prstGeom prst="rect">
            <a:avLst/>
          </a:prstGeom>
          <a:noFill/>
        </p:spPr>
        <p:txBody>
          <a:bodyPr wrap="none" rtlCol="0">
            <a:spAutoFit/>
          </a:bodyPr>
          <a:lstStyle/>
          <a:p>
            <a:endParaRPr lang="en-US" sz="1400" i="1" dirty="0"/>
          </a:p>
          <a:p>
            <a:r>
              <a:rPr lang="en-US" sz="1400" i="1" dirty="0"/>
              <a:t>A scheduling factor of 83% = classroom is scheduled 5 of 6 periods</a:t>
            </a:r>
          </a:p>
        </p:txBody>
      </p:sp>
      <p:sp>
        <p:nvSpPr>
          <p:cNvPr id="4" name="TextBox 3">
            <a:extLst>
              <a:ext uri="{FF2B5EF4-FFF2-40B4-BE49-F238E27FC236}">
                <a16:creationId xmlns:a16="http://schemas.microsoft.com/office/drawing/2014/main" id="{DF825D6C-783A-A136-6AF3-F701C7A5100F}"/>
              </a:ext>
            </a:extLst>
          </p:cNvPr>
          <p:cNvSpPr txBox="1"/>
          <p:nvPr/>
        </p:nvSpPr>
        <p:spPr>
          <a:xfrm>
            <a:off x="3733444" y="5815020"/>
            <a:ext cx="4519442" cy="584775"/>
          </a:xfrm>
          <a:prstGeom prst="rect">
            <a:avLst/>
          </a:prstGeom>
          <a:noFill/>
        </p:spPr>
        <p:txBody>
          <a:bodyPr wrap="none" rtlCol="0">
            <a:spAutoFit/>
          </a:bodyPr>
          <a:lstStyle/>
          <a:p>
            <a:r>
              <a:rPr lang="en-US" sz="1400" i="1" dirty="0"/>
              <a:t>* Permanent Capacity does not include portable classrooms</a:t>
            </a:r>
          </a:p>
          <a:p>
            <a:endParaRPr lang="en-US" dirty="0"/>
          </a:p>
        </p:txBody>
      </p:sp>
    </p:spTree>
    <p:extLst>
      <p:ext uri="{BB962C8B-B14F-4D97-AF65-F5344CB8AC3E}">
        <p14:creationId xmlns:p14="http://schemas.microsoft.com/office/powerpoint/2010/main" val="1036689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28699" y="294538"/>
            <a:ext cx="7421963" cy="1033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p>
            <a:pPr algn="ctr" defTabSz="914400">
              <a:lnSpc>
                <a:spcPct val="90000"/>
              </a:lnSpc>
              <a:spcBef>
                <a:spcPct val="0"/>
              </a:spcBef>
              <a:spcAft>
                <a:spcPts val="600"/>
              </a:spcAft>
            </a:pPr>
            <a:r>
              <a:rPr lang="en-US" sz="3500" b="1" kern="1200" dirty="0">
                <a:solidFill>
                  <a:srgbClr val="FFFFFF"/>
                </a:solidFill>
                <a:latin typeface="+mj-lt"/>
                <a:ea typeface="+mj-ea"/>
                <a:cs typeface="+mj-cs"/>
              </a:rPr>
              <a:t> </a:t>
            </a:r>
            <a:r>
              <a:rPr lang="en-US" sz="3500" b="1" dirty="0">
                <a:solidFill>
                  <a:srgbClr val="FFFFFF"/>
                </a:solidFill>
                <a:latin typeface="+mj-lt"/>
                <a:ea typeface="+mj-ea"/>
                <a:cs typeface="+mj-cs"/>
              </a:rPr>
              <a:t>CAPACITY vs. ENROLLMENT </a:t>
            </a:r>
          </a:p>
          <a:p>
            <a:pPr algn="ctr" defTabSz="914400">
              <a:lnSpc>
                <a:spcPct val="90000"/>
              </a:lnSpc>
              <a:spcBef>
                <a:spcPct val="0"/>
              </a:spcBef>
              <a:spcAft>
                <a:spcPts val="600"/>
              </a:spcAft>
            </a:pPr>
            <a:r>
              <a:rPr lang="en-US" sz="3500" b="1" dirty="0">
                <a:solidFill>
                  <a:srgbClr val="FFFFFF"/>
                </a:solidFill>
                <a:latin typeface="+mj-lt"/>
                <a:ea typeface="+mj-ea"/>
                <a:cs typeface="+mj-cs"/>
              </a:rPr>
              <a:t>MIDDLE SCHOOL</a:t>
            </a:r>
            <a:endParaRPr lang="en-US" sz="3500" b="1" kern="1200" dirty="0">
              <a:solidFill>
                <a:srgbClr val="FFFFFF"/>
              </a:solidFill>
              <a:latin typeface="+mj-lt"/>
              <a:ea typeface="+mj-ea"/>
              <a:cs typeface="+mj-cs"/>
            </a:endParaRPr>
          </a:p>
        </p:txBody>
      </p:sp>
      <p:pic>
        <p:nvPicPr>
          <p:cNvPr id="10" name="Picture 9" descr="A picture containing text, sign&#10;&#10;Description automatically generated">
            <a:extLst>
              <a:ext uri="{FF2B5EF4-FFF2-40B4-BE49-F238E27FC236}">
                <a16:creationId xmlns:a16="http://schemas.microsoft.com/office/drawing/2014/main" id="{7FF28B3A-6615-4DBA-8C51-B282ABE62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88" y="6001554"/>
            <a:ext cx="1016525" cy="711567"/>
          </a:xfrm>
          <a:prstGeom prst="rect">
            <a:avLst/>
          </a:prstGeom>
        </p:spPr>
      </p:pic>
      <p:graphicFrame>
        <p:nvGraphicFramePr>
          <p:cNvPr id="4" name="Chart 3">
            <a:extLst>
              <a:ext uri="{FF2B5EF4-FFF2-40B4-BE49-F238E27FC236}">
                <a16:creationId xmlns:a16="http://schemas.microsoft.com/office/drawing/2014/main" id="{3B3E1950-2621-9E53-23D1-71477DC21DA8}"/>
              </a:ext>
            </a:extLst>
          </p:cNvPr>
          <p:cNvGraphicFramePr>
            <a:graphicFrameLocks/>
          </p:cNvGraphicFramePr>
          <p:nvPr>
            <p:extLst>
              <p:ext uri="{D42A27DB-BD31-4B8C-83A1-F6EECF244321}">
                <p14:modId xmlns:p14="http://schemas.microsoft.com/office/powerpoint/2010/main" val="293459310"/>
              </p:ext>
            </p:extLst>
          </p:nvPr>
        </p:nvGraphicFramePr>
        <p:xfrm>
          <a:off x="1142998" y="1843352"/>
          <a:ext cx="6858000" cy="38989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365745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28699" y="294538"/>
            <a:ext cx="7421963" cy="1033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p>
            <a:pPr algn="ctr" defTabSz="914400">
              <a:lnSpc>
                <a:spcPct val="90000"/>
              </a:lnSpc>
              <a:spcBef>
                <a:spcPct val="0"/>
              </a:spcBef>
              <a:spcAft>
                <a:spcPts val="600"/>
              </a:spcAft>
            </a:pPr>
            <a:r>
              <a:rPr lang="en-US" sz="3500" b="1" dirty="0">
                <a:solidFill>
                  <a:srgbClr val="FFFFFF"/>
                </a:solidFill>
                <a:latin typeface="+mj-lt"/>
                <a:ea typeface="+mj-ea"/>
                <a:cs typeface="+mj-cs"/>
              </a:rPr>
              <a:t>SCHOOL CAPACITY CALCULATION</a:t>
            </a:r>
          </a:p>
          <a:p>
            <a:pPr algn="ctr" defTabSz="914400">
              <a:lnSpc>
                <a:spcPct val="90000"/>
              </a:lnSpc>
              <a:spcBef>
                <a:spcPct val="0"/>
              </a:spcBef>
              <a:spcAft>
                <a:spcPts val="600"/>
              </a:spcAft>
            </a:pPr>
            <a:r>
              <a:rPr lang="en-US" sz="3500" b="1" kern="1200" dirty="0">
                <a:solidFill>
                  <a:srgbClr val="FFFFFF"/>
                </a:solidFill>
                <a:latin typeface="+mj-lt"/>
                <a:ea typeface="+mj-ea"/>
                <a:cs typeface="+mj-cs"/>
              </a:rPr>
              <a:t>HIGH SCHOOL</a:t>
            </a:r>
          </a:p>
        </p:txBody>
      </p:sp>
      <p:pic>
        <p:nvPicPr>
          <p:cNvPr id="10" name="Picture 9" descr="A picture containing text, sign&#10;&#10;Description automatically generated">
            <a:extLst>
              <a:ext uri="{FF2B5EF4-FFF2-40B4-BE49-F238E27FC236}">
                <a16:creationId xmlns:a16="http://schemas.microsoft.com/office/drawing/2014/main" id="{7FF28B3A-6615-4DBA-8C51-B282ABE62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88" y="6001554"/>
            <a:ext cx="1016525" cy="711567"/>
          </a:xfrm>
          <a:prstGeom prst="rect">
            <a:avLst/>
          </a:prstGeom>
        </p:spPr>
      </p:pic>
      <p:graphicFrame>
        <p:nvGraphicFramePr>
          <p:cNvPr id="12" name="Table 11">
            <a:extLst>
              <a:ext uri="{FF2B5EF4-FFF2-40B4-BE49-F238E27FC236}">
                <a16:creationId xmlns:a16="http://schemas.microsoft.com/office/drawing/2014/main" id="{BD1D32D7-05F1-1E60-F3E0-E47BD5A9CD61}"/>
              </a:ext>
            </a:extLst>
          </p:cNvPr>
          <p:cNvGraphicFramePr>
            <a:graphicFrameLocks noGrp="1"/>
          </p:cNvGraphicFramePr>
          <p:nvPr>
            <p:extLst>
              <p:ext uri="{D42A27DB-BD31-4B8C-83A1-F6EECF244321}">
                <p14:modId xmlns:p14="http://schemas.microsoft.com/office/powerpoint/2010/main" val="1090244061"/>
              </p:ext>
            </p:extLst>
          </p:nvPr>
        </p:nvGraphicFramePr>
        <p:xfrm>
          <a:off x="1566756" y="1695110"/>
          <a:ext cx="6345847" cy="3943776"/>
        </p:xfrm>
        <a:graphic>
          <a:graphicData uri="http://schemas.openxmlformats.org/drawingml/2006/table">
            <a:tbl>
              <a:tblPr>
                <a:tableStyleId>{5C22544A-7EE6-4342-B048-85BDC9FD1C3A}</a:tableStyleId>
              </a:tblPr>
              <a:tblGrid>
                <a:gridCol w="3263710">
                  <a:extLst>
                    <a:ext uri="{9D8B030D-6E8A-4147-A177-3AD203B41FA5}">
                      <a16:colId xmlns:a16="http://schemas.microsoft.com/office/drawing/2014/main" val="20000"/>
                    </a:ext>
                  </a:extLst>
                </a:gridCol>
                <a:gridCol w="1037302">
                  <a:extLst>
                    <a:ext uri="{9D8B030D-6E8A-4147-A177-3AD203B41FA5}">
                      <a16:colId xmlns:a16="http://schemas.microsoft.com/office/drawing/2014/main" val="20001"/>
                    </a:ext>
                  </a:extLst>
                </a:gridCol>
                <a:gridCol w="1049505">
                  <a:extLst>
                    <a:ext uri="{9D8B030D-6E8A-4147-A177-3AD203B41FA5}">
                      <a16:colId xmlns:a16="http://schemas.microsoft.com/office/drawing/2014/main" val="20002"/>
                    </a:ext>
                  </a:extLst>
                </a:gridCol>
                <a:gridCol w="995330">
                  <a:extLst>
                    <a:ext uri="{9D8B030D-6E8A-4147-A177-3AD203B41FA5}">
                      <a16:colId xmlns:a16="http://schemas.microsoft.com/office/drawing/2014/main" val="20003"/>
                    </a:ext>
                  </a:extLst>
                </a:gridCol>
              </a:tblGrid>
              <a:tr h="354137">
                <a:tc gridSpan="4">
                  <a:txBody>
                    <a:bodyPr/>
                    <a:lstStyle/>
                    <a:p>
                      <a:pPr algn="ctr" fontAlgn="b"/>
                      <a:r>
                        <a:rPr lang="en-US" sz="1600" b="1" u="none" strike="noStrike" dirty="0">
                          <a:solidFill>
                            <a:schemeClr val="bg1"/>
                          </a:solidFill>
                          <a:effectLst/>
                          <a:latin typeface="+mn-lt"/>
                        </a:rPr>
                        <a:t>WENATCHEE HIGH SCHOOL</a:t>
                      </a:r>
                      <a:endParaRPr lang="en-US" sz="1600" b="1" i="0" u="none" strike="noStrike" dirty="0">
                        <a:solidFill>
                          <a:schemeClr val="bg1"/>
                        </a:solidFill>
                        <a:effectLst/>
                        <a:latin typeface="+mn-lt"/>
                      </a:endParaRPr>
                    </a:p>
                  </a:txBody>
                  <a:tcPr marL="0" marR="0" marT="0" marB="0" anchor="ctr">
                    <a:solidFill>
                      <a:srgbClr val="0070C0"/>
                    </a:solidFill>
                  </a:tcPr>
                </a:tc>
                <a:tc hMerge="1">
                  <a:txBody>
                    <a:bodyPr/>
                    <a:lstStyle/>
                    <a:p>
                      <a:pPr algn="ctr" fontAlgn="b"/>
                      <a:endParaRPr lang="en-US" sz="1200" b="1" i="0" u="none" strike="noStrike" dirty="0">
                        <a:solidFill>
                          <a:schemeClr val="bg1"/>
                        </a:solidFill>
                        <a:effectLst/>
                        <a:latin typeface="+mn-lt"/>
                      </a:endParaRPr>
                    </a:p>
                  </a:txBody>
                  <a:tcPr marL="0" marR="0" marT="0" marB="0" anchor="b">
                    <a:solidFill>
                      <a:srgbClr val="0070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49619">
                <a:tc>
                  <a:txBody>
                    <a:bodyPr/>
                    <a:lstStyle/>
                    <a:p>
                      <a:pPr algn="ctr" fontAlgn="b"/>
                      <a:r>
                        <a:rPr lang="sk-SK" sz="1400" b="0" u="none" strike="noStrike" dirty="0">
                          <a:solidFill>
                            <a:schemeClr val="bg1"/>
                          </a:solidFill>
                          <a:effectLst/>
                          <a:latin typeface="+mn-lt"/>
                        </a:rPr>
                        <a:t> Room</a:t>
                      </a:r>
                      <a:r>
                        <a:rPr lang="en-US" sz="1400" b="0" u="none" strike="noStrike" dirty="0">
                          <a:solidFill>
                            <a:schemeClr val="bg1"/>
                          </a:solidFill>
                          <a:effectLst/>
                          <a:latin typeface="+mn-lt"/>
                        </a:rPr>
                        <a:t> </a:t>
                      </a:r>
                      <a:r>
                        <a:rPr lang="sk-SK" sz="1400" b="0" u="none" strike="noStrike" dirty="0">
                          <a:solidFill>
                            <a:schemeClr val="bg1"/>
                          </a:solidFill>
                          <a:effectLst/>
                          <a:latin typeface="+mn-lt"/>
                        </a:rPr>
                        <a:t>Name</a:t>
                      </a:r>
                      <a:endParaRPr lang="sk-SK" sz="1400" b="0" i="0" u="none" strike="noStrike" dirty="0">
                        <a:solidFill>
                          <a:schemeClr val="bg1"/>
                        </a:solidFill>
                        <a:effectLst/>
                        <a:latin typeface="+mn-lt"/>
                      </a:endParaRPr>
                    </a:p>
                  </a:txBody>
                  <a:tcPr marL="0" marR="0" marT="0" marB="0" anchor="ctr">
                    <a:solidFill>
                      <a:srgbClr val="0070C0"/>
                    </a:solidFill>
                  </a:tcPr>
                </a:tc>
                <a:tc>
                  <a:txBody>
                    <a:bodyPr/>
                    <a:lstStyle/>
                    <a:p>
                      <a:pPr algn="ctr" fontAlgn="b"/>
                      <a:r>
                        <a:rPr lang="en-US" sz="1400" b="0" u="none" strike="noStrike" dirty="0">
                          <a:solidFill>
                            <a:schemeClr val="bg1"/>
                          </a:solidFill>
                          <a:effectLst/>
                          <a:latin typeface="+mn-lt"/>
                        </a:rPr>
                        <a:t># Rooms</a:t>
                      </a:r>
                      <a:endParaRPr lang="en-US" sz="1400" b="0" i="0" u="none" strike="noStrike" dirty="0">
                        <a:solidFill>
                          <a:schemeClr val="bg1"/>
                        </a:solidFill>
                        <a:effectLst/>
                        <a:latin typeface="+mn-lt"/>
                      </a:endParaRPr>
                    </a:p>
                  </a:txBody>
                  <a:tcPr marL="0" marR="0" marT="0" marB="0" anchor="ctr">
                    <a:solidFill>
                      <a:srgbClr val="0070C0"/>
                    </a:solidFill>
                  </a:tcPr>
                </a:tc>
                <a:tc>
                  <a:txBody>
                    <a:bodyPr/>
                    <a:lstStyle/>
                    <a:p>
                      <a:pPr algn="ctr" fontAlgn="b"/>
                      <a:r>
                        <a:rPr lang="en-US" sz="1400" b="0" u="none" strike="noStrike" dirty="0">
                          <a:solidFill>
                            <a:schemeClr val="bg1"/>
                          </a:solidFill>
                          <a:effectLst/>
                          <a:latin typeface="+mn-lt"/>
                        </a:rPr>
                        <a:t>Room Capacity</a:t>
                      </a:r>
                      <a:endParaRPr lang="en-US" sz="1400" b="0" i="0" u="none" strike="noStrike" dirty="0">
                        <a:solidFill>
                          <a:schemeClr val="bg1"/>
                        </a:solidFill>
                        <a:effectLst/>
                        <a:latin typeface="+mn-lt"/>
                      </a:endParaRPr>
                    </a:p>
                  </a:txBody>
                  <a:tcPr marL="0" marR="0" marT="0" marB="0" anchor="ctr">
                    <a:solidFill>
                      <a:srgbClr val="0070C0"/>
                    </a:solidFill>
                  </a:tcPr>
                </a:tc>
                <a:tc>
                  <a:txBody>
                    <a:bodyPr/>
                    <a:lstStyle/>
                    <a:p>
                      <a:pPr algn="ctr" fontAlgn="b"/>
                      <a:r>
                        <a:rPr lang="en-US" sz="1400" b="0" u="none" strike="noStrike" dirty="0">
                          <a:solidFill>
                            <a:schemeClr val="bg1"/>
                          </a:solidFill>
                          <a:effectLst/>
                          <a:latin typeface="+mn-lt"/>
                        </a:rPr>
                        <a:t>Subtotal Capacity</a:t>
                      </a:r>
                      <a:endParaRPr lang="en-US" sz="1400" b="0" i="0" u="none" strike="noStrike" dirty="0">
                        <a:solidFill>
                          <a:schemeClr val="bg1"/>
                        </a:solidFill>
                        <a:effectLst/>
                        <a:latin typeface="+mn-lt"/>
                      </a:endParaRPr>
                    </a:p>
                  </a:txBody>
                  <a:tcPr marL="0" marR="0" marT="0" marB="0" anchor="ctr">
                    <a:solidFill>
                      <a:srgbClr val="0070C0"/>
                    </a:solidFill>
                  </a:tcPr>
                </a:tc>
                <a:extLst>
                  <a:ext uri="{0D108BD9-81ED-4DB2-BD59-A6C34878D82A}">
                    <a16:rowId xmlns:a16="http://schemas.microsoft.com/office/drawing/2014/main" val="10001"/>
                  </a:ext>
                </a:extLst>
              </a:tr>
              <a:tr h="264989">
                <a:tc>
                  <a:txBody>
                    <a:bodyPr/>
                    <a:lstStyle/>
                    <a:p>
                      <a:pPr algn="l" fontAlgn="b"/>
                      <a:r>
                        <a:rPr lang="en-US" sz="1600" b="0" i="0" u="none" strike="noStrike" dirty="0">
                          <a:solidFill>
                            <a:srgbClr val="000000"/>
                          </a:solidFill>
                          <a:effectLst/>
                          <a:latin typeface="+mn-lt"/>
                        </a:rPr>
                        <a:t>Grades 9-12 </a:t>
                      </a:r>
                      <a:r>
                        <a:rPr lang="en-US" sz="1600" u="none" strike="noStrike" kern="1200" dirty="0">
                          <a:solidFill>
                            <a:schemeClr val="dk1"/>
                          </a:solidFill>
                          <a:effectLst/>
                          <a:latin typeface="+mn-lt"/>
                          <a:ea typeface="+mn-ea"/>
                          <a:cs typeface="+mn-cs"/>
                        </a:rPr>
                        <a:t>General + Science</a:t>
                      </a:r>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b="0" i="0" u="none" strike="noStrike" dirty="0">
                          <a:solidFill>
                            <a:srgbClr val="000000"/>
                          </a:solidFill>
                          <a:effectLst/>
                          <a:latin typeface="+mn-lt"/>
                        </a:rPr>
                        <a:t>54</a:t>
                      </a:r>
                    </a:p>
                  </a:txBody>
                  <a:tcPr marL="9525" marR="9525" marT="9525" marB="0" anchor="b"/>
                </a:tc>
                <a:tc>
                  <a:txBody>
                    <a:bodyPr/>
                    <a:lstStyle/>
                    <a:p>
                      <a:pPr algn="ctr" fontAlgn="b"/>
                      <a:r>
                        <a:rPr lang="en-US" sz="1600" u="none" strike="noStrike" kern="1200" dirty="0">
                          <a:solidFill>
                            <a:schemeClr val="dk1"/>
                          </a:solidFill>
                          <a:effectLst/>
                          <a:latin typeface="+mn-lt"/>
                          <a:ea typeface="+mn-ea"/>
                          <a:cs typeface="+mn-cs"/>
                        </a:rPr>
                        <a:t>27</a:t>
                      </a:r>
                    </a:p>
                  </a:txBody>
                  <a:tcPr marL="9525" marR="9525" marT="9525" marB="0" anchor="b"/>
                </a:tc>
                <a:tc>
                  <a:txBody>
                    <a:bodyPr/>
                    <a:lstStyle/>
                    <a:p>
                      <a:pPr algn="ctr" fontAlgn="b"/>
                      <a:r>
                        <a:rPr lang="en-US" sz="1600" b="0" i="0" u="none" strike="noStrike" dirty="0">
                          <a:solidFill>
                            <a:srgbClr val="000000"/>
                          </a:solidFill>
                          <a:effectLst/>
                          <a:latin typeface="+mn-lt"/>
                        </a:rPr>
                        <a:t> 1,539 </a:t>
                      </a:r>
                    </a:p>
                  </a:txBody>
                  <a:tcPr marL="9525" marR="9525" marT="9525" marB="0" anchor="b"/>
                </a:tc>
                <a:extLst>
                  <a:ext uri="{0D108BD9-81ED-4DB2-BD59-A6C34878D82A}">
                    <a16:rowId xmlns:a16="http://schemas.microsoft.com/office/drawing/2014/main" val="10003"/>
                  </a:ext>
                </a:extLst>
              </a:tr>
              <a:tr h="264989">
                <a:tc>
                  <a:txBody>
                    <a:bodyPr/>
                    <a:lstStyle/>
                    <a:p>
                      <a:pPr algn="l" fontAlgn="b"/>
                      <a:r>
                        <a:rPr lang="en-US" sz="1600" b="0" i="0" u="none" strike="noStrike" dirty="0">
                          <a:solidFill>
                            <a:srgbClr val="000000"/>
                          </a:solidFill>
                          <a:effectLst/>
                          <a:latin typeface="+mn-lt"/>
                        </a:rPr>
                        <a:t>Art</a:t>
                      </a:r>
                    </a:p>
                  </a:txBody>
                  <a:tcPr marL="9525" marR="9525" marT="9525" marB="0" anchor="b"/>
                </a:tc>
                <a:tc>
                  <a:txBody>
                    <a:bodyPr/>
                    <a:lstStyle/>
                    <a:p>
                      <a:pPr algn="ctr" fontAlgn="b"/>
                      <a:r>
                        <a:rPr lang="en-US" sz="1600" b="0" i="0" u="none" strike="noStrike" dirty="0">
                          <a:solidFill>
                            <a:srgbClr val="000000"/>
                          </a:solidFill>
                          <a:effectLst/>
                          <a:latin typeface="+mn-lt"/>
                        </a:rPr>
                        <a:t>3</a:t>
                      </a:r>
                    </a:p>
                  </a:txBody>
                  <a:tcPr marL="9525" marR="9525" marT="9525" marB="0" anchor="b"/>
                </a:tc>
                <a:tc>
                  <a:txBody>
                    <a:bodyPr/>
                    <a:lstStyle/>
                    <a:p>
                      <a:pPr algn="ctr" fontAlgn="b"/>
                      <a:r>
                        <a:rPr lang="en-US" sz="1600" u="none" strike="noStrike" kern="1200" dirty="0">
                          <a:solidFill>
                            <a:schemeClr val="dk1"/>
                          </a:solidFill>
                          <a:effectLst/>
                          <a:latin typeface="+mn-lt"/>
                          <a:ea typeface="+mn-ea"/>
                          <a:cs typeface="+mn-cs"/>
                        </a:rPr>
                        <a:t>27</a:t>
                      </a:r>
                    </a:p>
                  </a:txBody>
                  <a:tcPr marL="9525" marR="9525" marT="9525" marB="0" anchor="b"/>
                </a:tc>
                <a:tc>
                  <a:txBody>
                    <a:bodyPr/>
                    <a:lstStyle/>
                    <a:p>
                      <a:pPr algn="ctr" fontAlgn="b"/>
                      <a:r>
                        <a:rPr lang="en-US" sz="1600" b="0" i="0" u="none" strike="noStrike" dirty="0">
                          <a:solidFill>
                            <a:srgbClr val="000000"/>
                          </a:solidFill>
                          <a:effectLst/>
                          <a:latin typeface="+mn-lt"/>
                        </a:rPr>
                        <a:t>    108</a:t>
                      </a:r>
                    </a:p>
                  </a:txBody>
                  <a:tcPr marL="9525" marR="9525" marT="9525" marB="0" anchor="b"/>
                </a:tc>
                <a:extLst>
                  <a:ext uri="{0D108BD9-81ED-4DB2-BD59-A6C34878D82A}">
                    <a16:rowId xmlns:a16="http://schemas.microsoft.com/office/drawing/2014/main" val="10004"/>
                  </a:ext>
                </a:extLst>
              </a:tr>
              <a:tr h="264989">
                <a:tc>
                  <a:txBody>
                    <a:bodyPr/>
                    <a:lstStyle/>
                    <a:p>
                      <a:pPr algn="l" fontAlgn="b"/>
                      <a:r>
                        <a:rPr lang="en-US" sz="1600" b="0" i="0" u="none" strike="noStrike" dirty="0">
                          <a:solidFill>
                            <a:srgbClr val="000000"/>
                          </a:solidFill>
                          <a:effectLst/>
                          <a:latin typeface="+mn-lt"/>
                        </a:rPr>
                        <a:t>Music</a:t>
                      </a:r>
                    </a:p>
                  </a:txBody>
                  <a:tcPr marL="9525" marR="9525" marT="9525" marB="0" anchor="b"/>
                </a:tc>
                <a:tc>
                  <a:txBody>
                    <a:bodyPr/>
                    <a:lstStyle/>
                    <a:p>
                      <a:pPr algn="ctr" fontAlgn="b"/>
                      <a:r>
                        <a:rPr lang="en-US" sz="1600" b="0" i="0" u="none" strike="noStrike" dirty="0">
                          <a:solidFill>
                            <a:srgbClr val="000000"/>
                          </a:solidFill>
                          <a:effectLst/>
                          <a:latin typeface="+mn-lt"/>
                        </a:rPr>
                        <a:t>4</a:t>
                      </a:r>
                    </a:p>
                  </a:txBody>
                  <a:tcPr marL="9525" marR="9525" marT="9525" marB="0" anchor="b"/>
                </a:tc>
                <a:tc>
                  <a:txBody>
                    <a:bodyPr/>
                    <a:lstStyle/>
                    <a:p>
                      <a:pPr algn="ctr" fontAlgn="b"/>
                      <a:r>
                        <a:rPr lang="en-US" sz="1600" u="none" strike="noStrike" kern="1200" dirty="0">
                          <a:solidFill>
                            <a:schemeClr val="dk1"/>
                          </a:solidFill>
                          <a:effectLst/>
                          <a:latin typeface="+mn-lt"/>
                          <a:ea typeface="+mn-ea"/>
                          <a:cs typeface="+mn-cs"/>
                        </a:rPr>
                        <a:t>27</a:t>
                      </a:r>
                    </a:p>
                  </a:txBody>
                  <a:tcPr marL="9525" marR="9525" marT="9525" marB="0" anchor="b"/>
                </a:tc>
                <a:tc>
                  <a:txBody>
                    <a:bodyPr/>
                    <a:lstStyle/>
                    <a:p>
                      <a:pPr algn="ctr" fontAlgn="b"/>
                      <a:r>
                        <a:rPr lang="en-US" sz="1600" b="0" i="0" u="none" strike="noStrike" dirty="0">
                          <a:solidFill>
                            <a:srgbClr val="000000"/>
                          </a:solidFill>
                          <a:effectLst/>
                          <a:latin typeface="+mn-lt"/>
                        </a:rPr>
                        <a:t>    108</a:t>
                      </a:r>
                    </a:p>
                  </a:txBody>
                  <a:tcPr marL="9525" marR="9525" marT="9525" marB="0" anchor="b"/>
                </a:tc>
                <a:extLst>
                  <a:ext uri="{0D108BD9-81ED-4DB2-BD59-A6C34878D82A}">
                    <a16:rowId xmlns:a16="http://schemas.microsoft.com/office/drawing/2014/main" val="10007"/>
                  </a:ext>
                </a:extLst>
              </a:tr>
              <a:tr h="264989">
                <a:tc>
                  <a:txBody>
                    <a:bodyPr/>
                    <a:lstStyle/>
                    <a:p>
                      <a:pPr algn="l" fontAlgn="b"/>
                      <a:r>
                        <a:rPr lang="en-US" sz="1600" b="0" i="0" u="none" strike="noStrike" dirty="0">
                          <a:solidFill>
                            <a:srgbClr val="000000"/>
                          </a:solidFill>
                          <a:effectLst/>
                          <a:latin typeface="+mn-lt"/>
                        </a:rPr>
                        <a:t>PE</a:t>
                      </a:r>
                    </a:p>
                  </a:txBody>
                  <a:tcPr marL="9525" marR="9525" marT="9525" marB="0" anchor="b"/>
                </a:tc>
                <a:tc>
                  <a:txBody>
                    <a:bodyPr/>
                    <a:lstStyle/>
                    <a:p>
                      <a:pPr algn="ctr" fontAlgn="b"/>
                      <a:r>
                        <a:rPr lang="en-US" sz="1600" b="0" i="0" u="none" strike="noStrike" dirty="0">
                          <a:solidFill>
                            <a:srgbClr val="000000"/>
                          </a:solidFill>
                          <a:effectLst/>
                          <a:latin typeface="+mn-lt"/>
                        </a:rPr>
                        <a:t>6</a:t>
                      </a:r>
                    </a:p>
                  </a:txBody>
                  <a:tcPr marL="9525" marR="9525" marT="9525" marB="0" anchor="b"/>
                </a:tc>
                <a:tc>
                  <a:txBody>
                    <a:bodyPr/>
                    <a:lstStyle/>
                    <a:p>
                      <a:pPr algn="ctr" fontAlgn="b"/>
                      <a:r>
                        <a:rPr lang="en-US" sz="1600" u="none" strike="noStrike" kern="1200" dirty="0">
                          <a:solidFill>
                            <a:schemeClr val="dk1"/>
                          </a:solidFill>
                          <a:effectLst/>
                          <a:latin typeface="+mn-lt"/>
                          <a:ea typeface="+mn-ea"/>
                          <a:cs typeface="+mn-cs"/>
                        </a:rPr>
                        <a:t>27</a:t>
                      </a:r>
                    </a:p>
                  </a:txBody>
                  <a:tcPr marL="9525" marR="9525" marT="9525" marB="0" anchor="b"/>
                </a:tc>
                <a:tc>
                  <a:txBody>
                    <a:bodyPr/>
                    <a:lstStyle/>
                    <a:p>
                      <a:pPr algn="ctr" fontAlgn="b"/>
                      <a:r>
                        <a:rPr lang="en-US" sz="1600" b="0" i="0" u="none" strike="noStrike" dirty="0">
                          <a:solidFill>
                            <a:srgbClr val="000000"/>
                          </a:solidFill>
                          <a:effectLst/>
                          <a:latin typeface="+mn-lt"/>
                        </a:rPr>
                        <a:t>    189</a:t>
                      </a:r>
                    </a:p>
                  </a:txBody>
                  <a:tcPr marL="9525" marR="9525" marT="9525" marB="0" anchor="b"/>
                </a:tc>
                <a:extLst>
                  <a:ext uri="{0D108BD9-81ED-4DB2-BD59-A6C34878D82A}">
                    <a16:rowId xmlns:a16="http://schemas.microsoft.com/office/drawing/2014/main" val="2511082293"/>
                  </a:ext>
                </a:extLst>
              </a:tr>
              <a:tr h="264989">
                <a:tc>
                  <a:txBody>
                    <a:bodyPr/>
                    <a:lstStyle/>
                    <a:p>
                      <a:pPr algn="l" fontAlgn="b"/>
                      <a:r>
                        <a:rPr lang="en-US" sz="1600" b="0" i="0" u="none" strike="noStrike" dirty="0">
                          <a:solidFill>
                            <a:srgbClr val="000000"/>
                          </a:solidFill>
                          <a:effectLst/>
                          <a:latin typeface="+mn-lt"/>
                        </a:rPr>
                        <a:t>CTE</a:t>
                      </a:r>
                    </a:p>
                  </a:txBody>
                  <a:tcPr marL="9525" marR="9525" marT="9525" marB="0" anchor="b"/>
                </a:tc>
                <a:tc>
                  <a:txBody>
                    <a:bodyPr/>
                    <a:lstStyle/>
                    <a:p>
                      <a:pPr algn="ctr" fontAlgn="b"/>
                      <a:r>
                        <a:rPr lang="en-US" sz="1600" b="0" i="0" u="none" strike="noStrike" dirty="0">
                          <a:solidFill>
                            <a:srgbClr val="000000"/>
                          </a:solidFill>
                          <a:effectLst/>
                          <a:latin typeface="+mn-lt"/>
                        </a:rPr>
                        <a:t>21</a:t>
                      </a:r>
                    </a:p>
                  </a:txBody>
                  <a:tcPr marL="9525" marR="9525" marT="9525" marB="0" anchor="b"/>
                </a:tc>
                <a:tc>
                  <a:txBody>
                    <a:bodyPr/>
                    <a:lstStyle/>
                    <a:p>
                      <a:pPr algn="ctr" fontAlgn="b"/>
                      <a:r>
                        <a:rPr lang="en-US" sz="1600" u="none" strike="noStrike" kern="1200" dirty="0">
                          <a:solidFill>
                            <a:schemeClr val="dk1"/>
                          </a:solidFill>
                          <a:effectLst/>
                          <a:latin typeface="+mn-lt"/>
                          <a:ea typeface="+mn-ea"/>
                          <a:cs typeface="+mn-cs"/>
                        </a:rPr>
                        <a:t>24</a:t>
                      </a:r>
                    </a:p>
                  </a:txBody>
                  <a:tcPr marL="9525" marR="9525" marT="9525" marB="0" anchor="b"/>
                </a:tc>
                <a:tc>
                  <a:txBody>
                    <a:bodyPr/>
                    <a:lstStyle/>
                    <a:p>
                      <a:pPr algn="ctr" fontAlgn="b"/>
                      <a:r>
                        <a:rPr lang="en-US" sz="1600" b="0" i="0" u="none" strike="noStrike" dirty="0">
                          <a:solidFill>
                            <a:srgbClr val="000000"/>
                          </a:solidFill>
                          <a:effectLst/>
                          <a:latin typeface="+mn-lt"/>
                        </a:rPr>
                        <a:t>    504</a:t>
                      </a:r>
                    </a:p>
                  </a:txBody>
                  <a:tcPr marL="9525" marR="9525" marT="9525" marB="0" anchor="b"/>
                </a:tc>
                <a:extLst>
                  <a:ext uri="{0D108BD9-81ED-4DB2-BD59-A6C34878D82A}">
                    <a16:rowId xmlns:a16="http://schemas.microsoft.com/office/drawing/2014/main" val="10009"/>
                  </a:ext>
                </a:extLst>
              </a:tr>
              <a:tr h="264989">
                <a:tc>
                  <a:txBody>
                    <a:bodyPr/>
                    <a:lstStyle/>
                    <a:p>
                      <a:pPr algn="l" fontAlgn="b"/>
                      <a:r>
                        <a:rPr lang="en-US" sz="1600" b="0" i="0" u="none" strike="noStrike" dirty="0">
                          <a:solidFill>
                            <a:srgbClr val="000000"/>
                          </a:solidFill>
                          <a:effectLst/>
                          <a:latin typeface="+mn-lt"/>
                        </a:rPr>
                        <a:t>ALE</a:t>
                      </a:r>
                    </a:p>
                  </a:txBody>
                  <a:tcPr marL="9525" marR="9525" marT="9525" marB="0" anchor="b"/>
                </a:tc>
                <a:tc>
                  <a:txBody>
                    <a:bodyPr/>
                    <a:lstStyle/>
                    <a:p>
                      <a:pPr algn="ctr" fontAlgn="b"/>
                      <a:r>
                        <a:rPr lang="en-US" sz="1600" b="0" i="0" u="none" strike="noStrike" dirty="0">
                          <a:solidFill>
                            <a:srgbClr val="000000"/>
                          </a:solidFill>
                          <a:effectLst/>
                          <a:latin typeface="+mn-lt"/>
                        </a:rPr>
                        <a:t>7</a:t>
                      </a:r>
                    </a:p>
                  </a:txBody>
                  <a:tcPr marL="9525" marR="9525" marT="9525" marB="0" anchor="b"/>
                </a:tc>
                <a:tc>
                  <a:txBody>
                    <a:bodyPr/>
                    <a:lstStyle/>
                    <a:p>
                      <a:pPr algn="ctr" fontAlgn="b"/>
                      <a:r>
                        <a:rPr lang="en-US" sz="1600" u="none" strike="noStrike" kern="1200" dirty="0">
                          <a:solidFill>
                            <a:schemeClr val="dk1"/>
                          </a:solidFill>
                          <a:effectLst/>
                          <a:latin typeface="+mn-lt"/>
                          <a:ea typeface="+mn-ea"/>
                          <a:cs typeface="+mn-cs"/>
                        </a:rPr>
                        <a:t>15</a:t>
                      </a:r>
                    </a:p>
                  </a:txBody>
                  <a:tcPr marL="9525" marR="9525" marT="9525" marB="0" anchor="b"/>
                </a:tc>
                <a:tc>
                  <a:txBody>
                    <a:bodyPr/>
                    <a:lstStyle/>
                    <a:p>
                      <a:pPr algn="ctr" fontAlgn="b"/>
                      <a:r>
                        <a:rPr lang="en-US" sz="1600" b="0" i="0" u="none" strike="noStrike" dirty="0">
                          <a:solidFill>
                            <a:srgbClr val="000000"/>
                          </a:solidFill>
                          <a:effectLst/>
                          <a:latin typeface="+mn-lt"/>
                        </a:rPr>
                        <a:t>    105</a:t>
                      </a:r>
                    </a:p>
                  </a:txBody>
                  <a:tcPr marL="9525" marR="9525" marT="9525" marB="0" anchor="b"/>
                </a:tc>
                <a:extLst>
                  <a:ext uri="{0D108BD9-81ED-4DB2-BD59-A6C34878D82A}">
                    <a16:rowId xmlns:a16="http://schemas.microsoft.com/office/drawing/2014/main" val="2505097116"/>
                  </a:ext>
                </a:extLst>
              </a:tr>
              <a:tr h="264989">
                <a:tc>
                  <a:txBody>
                    <a:bodyPr/>
                    <a:lstStyle/>
                    <a:p>
                      <a:pPr algn="l" fontAlgn="b"/>
                      <a:r>
                        <a:rPr lang="en-US" sz="1600" b="0" i="0" u="none" strike="noStrike">
                          <a:solidFill>
                            <a:srgbClr val="000000"/>
                          </a:solidFill>
                          <a:effectLst/>
                          <a:latin typeface="+mn-lt"/>
                        </a:rPr>
                        <a:t>Self Cont. Sp Ed</a:t>
                      </a:r>
                    </a:p>
                  </a:txBody>
                  <a:tcPr marL="9525" marR="9525" marT="9525" marB="0" anchor="b"/>
                </a:tc>
                <a:tc>
                  <a:txBody>
                    <a:bodyPr/>
                    <a:lstStyle/>
                    <a:p>
                      <a:pPr algn="ctr" fontAlgn="b"/>
                      <a:r>
                        <a:rPr lang="en-US" sz="1600" b="0" i="0" u="none" strike="noStrike" dirty="0">
                          <a:solidFill>
                            <a:srgbClr val="000000"/>
                          </a:solidFill>
                          <a:effectLst/>
                          <a:latin typeface="+mn-lt"/>
                        </a:rPr>
                        <a:t>1</a:t>
                      </a:r>
                    </a:p>
                  </a:txBody>
                  <a:tcPr marL="9525" marR="9525" marT="9525" marB="0" anchor="b"/>
                </a:tc>
                <a:tc>
                  <a:txBody>
                    <a:bodyPr/>
                    <a:lstStyle/>
                    <a:p>
                      <a:pPr algn="ctr" fontAlgn="b"/>
                      <a:r>
                        <a:rPr lang="en-US" sz="1600" u="none" strike="noStrike" kern="1200" dirty="0">
                          <a:solidFill>
                            <a:schemeClr val="dk1"/>
                          </a:solidFill>
                          <a:effectLst/>
                          <a:latin typeface="+mn-lt"/>
                          <a:ea typeface="+mn-ea"/>
                          <a:cs typeface="+mn-cs"/>
                        </a:rPr>
                        <a:t>9</a:t>
                      </a:r>
                    </a:p>
                  </a:txBody>
                  <a:tcPr marL="9525" marR="9525" marT="9525" marB="0" anchor="b"/>
                </a:tc>
                <a:tc>
                  <a:txBody>
                    <a:bodyPr/>
                    <a:lstStyle/>
                    <a:p>
                      <a:pPr algn="ctr" fontAlgn="b"/>
                      <a:r>
                        <a:rPr lang="en-US" sz="1600" b="0" i="0" u="none" strike="noStrike" dirty="0">
                          <a:solidFill>
                            <a:srgbClr val="000000"/>
                          </a:solidFill>
                          <a:effectLst/>
                          <a:latin typeface="+mn-lt"/>
                        </a:rPr>
                        <a:t>        9</a:t>
                      </a:r>
                    </a:p>
                  </a:txBody>
                  <a:tcPr marL="9525" marR="9525" marT="9525" marB="0" anchor="b"/>
                </a:tc>
                <a:extLst>
                  <a:ext uri="{0D108BD9-81ED-4DB2-BD59-A6C34878D82A}">
                    <a16:rowId xmlns:a16="http://schemas.microsoft.com/office/drawing/2014/main" val="4183950580"/>
                  </a:ext>
                </a:extLst>
              </a:tr>
              <a:tr h="264989">
                <a:tc>
                  <a:txBody>
                    <a:bodyPr/>
                    <a:lstStyle/>
                    <a:p>
                      <a:pPr algn="l" fontAlgn="b"/>
                      <a:r>
                        <a:rPr lang="en-US" sz="1600" b="0" i="0" u="none" strike="noStrike" dirty="0">
                          <a:solidFill>
                            <a:srgbClr val="000000"/>
                          </a:solidFill>
                          <a:effectLst/>
                          <a:latin typeface="+mn-lt"/>
                        </a:rPr>
                        <a:t>RR/T-1 Pull Out</a:t>
                      </a:r>
                    </a:p>
                  </a:txBody>
                  <a:tcPr marL="9525" marR="9525" marT="9525" marB="0" anchor="b"/>
                </a:tc>
                <a:tc>
                  <a:txBody>
                    <a:bodyPr/>
                    <a:lstStyle/>
                    <a:p>
                      <a:pPr algn="ctr" fontAlgn="b"/>
                      <a:r>
                        <a:rPr lang="en-US" sz="1600" b="0" i="0" u="none" strike="noStrike" dirty="0">
                          <a:solidFill>
                            <a:srgbClr val="000000"/>
                          </a:solidFill>
                          <a:effectLst/>
                          <a:latin typeface="+mn-lt"/>
                        </a:rPr>
                        <a:t>1</a:t>
                      </a:r>
                    </a:p>
                  </a:txBody>
                  <a:tcPr marL="9525" marR="9525" marT="9525" marB="0" anchor="b"/>
                </a:tc>
                <a:tc>
                  <a:txBody>
                    <a:bodyPr/>
                    <a:lstStyle/>
                    <a:p>
                      <a:pPr algn="ctr" fontAlgn="b"/>
                      <a:r>
                        <a:rPr lang="en-US" sz="1600" u="none" strike="noStrike" kern="1200" dirty="0">
                          <a:solidFill>
                            <a:schemeClr val="dk1"/>
                          </a:solidFill>
                          <a:effectLst/>
                          <a:latin typeface="+mn-lt"/>
                          <a:ea typeface="+mn-ea"/>
                          <a:cs typeface="+mn-cs"/>
                        </a:rPr>
                        <a:t>0</a:t>
                      </a:r>
                    </a:p>
                  </a:txBody>
                  <a:tcPr marL="9525" marR="9525" marT="9525" marB="0" anchor="b"/>
                </a:tc>
                <a:tc>
                  <a:txBody>
                    <a:bodyPr/>
                    <a:lstStyle/>
                    <a:p>
                      <a:pPr algn="ctr" fontAlgn="b"/>
                      <a:r>
                        <a:rPr lang="en-US" sz="1600" b="0" i="0" u="none" strike="noStrike" dirty="0">
                          <a:solidFill>
                            <a:srgbClr val="000000"/>
                          </a:solidFill>
                          <a:effectLst/>
                          <a:latin typeface="+mn-lt"/>
                        </a:rPr>
                        <a:t>-</a:t>
                      </a:r>
                    </a:p>
                  </a:txBody>
                  <a:tcPr marL="9525" marR="9525" marT="9525" marB="0" anchor="b"/>
                </a:tc>
                <a:extLst>
                  <a:ext uri="{0D108BD9-81ED-4DB2-BD59-A6C34878D82A}">
                    <a16:rowId xmlns:a16="http://schemas.microsoft.com/office/drawing/2014/main" val="3712939948"/>
                  </a:ext>
                </a:extLst>
              </a:tr>
              <a:tr h="255027">
                <a:tc>
                  <a:txBody>
                    <a:bodyPr/>
                    <a:lstStyle/>
                    <a:p>
                      <a:pPr algn="l" fontAlgn="b"/>
                      <a:r>
                        <a:rPr lang="en-US" sz="1600" b="1" u="none" strike="noStrike" dirty="0">
                          <a:effectLst/>
                          <a:latin typeface="+mn-lt"/>
                        </a:rPr>
                        <a:t>Total Room Count</a:t>
                      </a:r>
                      <a:endParaRPr lang="en-US" sz="1600" b="1" i="0" u="none" strike="noStrike" dirty="0">
                        <a:solidFill>
                          <a:srgbClr val="000000"/>
                        </a:solidFill>
                        <a:effectLst/>
                        <a:latin typeface="+mn-lt"/>
                      </a:endParaRPr>
                    </a:p>
                  </a:txBody>
                  <a:tcPr marL="0" marR="0" marT="0" marB="0" anchor="b"/>
                </a:tc>
                <a:tc>
                  <a:txBody>
                    <a:bodyPr/>
                    <a:lstStyle/>
                    <a:p>
                      <a:pPr algn="ctr" fontAlgn="b"/>
                      <a:r>
                        <a:rPr lang="en-US" sz="1600" b="1" u="none" strike="noStrike" dirty="0">
                          <a:effectLst/>
                          <a:latin typeface="+mn-lt"/>
                        </a:rPr>
                        <a:t>97</a:t>
                      </a:r>
                      <a:endParaRPr lang="en-US" sz="1600" b="1" i="0" u="none" strike="noStrike" dirty="0">
                        <a:solidFill>
                          <a:srgbClr val="000000"/>
                        </a:solidFill>
                        <a:effectLst/>
                        <a:latin typeface="+mn-lt"/>
                      </a:endParaRPr>
                    </a:p>
                  </a:txBody>
                  <a:tcPr marL="0" marR="0" marT="0" marB="0" anchor="b"/>
                </a:tc>
                <a:tc>
                  <a:txBody>
                    <a:bodyPr/>
                    <a:lstStyle/>
                    <a:p>
                      <a:pPr algn="ctr" fontAlgn="b"/>
                      <a:r>
                        <a:rPr lang="sk-SK" sz="1600" b="1" u="none" strike="noStrike" dirty="0">
                          <a:effectLst/>
                          <a:latin typeface="+mn-lt"/>
                        </a:rPr>
                        <a:t> </a:t>
                      </a:r>
                      <a:endParaRPr lang="sk-SK" sz="1600" b="1" i="0" u="none" strike="noStrike" dirty="0">
                        <a:solidFill>
                          <a:srgbClr val="000000"/>
                        </a:solidFill>
                        <a:effectLst/>
                        <a:latin typeface="+mn-lt"/>
                      </a:endParaRPr>
                    </a:p>
                  </a:txBody>
                  <a:tcPr marL="0" marR="0" marT="0" marB="0" anchor="b"/>
                </a:tc>
                <a:tc>
                  <a:txBody>
                    <a:bodyPr/>
                    <a:lstStyle/>
                    <a:p>
                      <a:pPr algn="l" fontAlgn="b"/>
                      <a:r>
                        <a:rPr lang="is-IS" sz="1600" b="1" u="none" strike="noStrike" dirty="0">
                          <a:effectLst/>
                          <a:latin typeface="+mn-lt"/>
                        </a:rPr>
                        <a:t>     2,427</a:t>
                      </a:r>
                      <a:endParaRPr lang="is-IS" sz="1600" b="1"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15"/>
                  </a:ext>
                </a:extLst>
              </a:tr>
              <a:tr h="255027">
                <a:tc>
                  <a:txBody>
                    <a:bodyPr/>
                    <a:lstStyle/>
                    <a:p>
                      <a:pPr algn="r" fontAlgn="b"/>
                      <a:r>
                        <a:rPr lang="en-US" sz="1600" b="0" i="0" u="none" strike="noStrike" dirty="0">
                          <a:solidFill>
                            <a:srgbClr val="000000"/>
                          </a:solidFill>
                          <a:effectLst/>
                          <a:latin typeface="+mn-lt"/>
                        </a:rPr>
                        <a:t>Scheduling Factor</a:t>
                      </a:r>
                    </a:p>
                  </a:txBody>
                  <a:tcPr marL="0" marR="0" marT="0" marB="0" anchor="b"/>
                </a:tc>
                <a:tc>
                  <a:txBody>
                    <a:bodyPr/>
                    <a:lstStyle/>
                    <a:p>
                      <a:pPr algn="ctr" fontAlgn="b"/>
                      <a:endParaRPr lang="sk-SK" sz="1600" b="0" i="0" u="none" strike="noStrike" dirty="0">
                        <a:solidFill>
                          <a:srgbClr val="000000"/>
                        </a:solidFill>
                        <a:effectLst/>
                        <a:latin typeface="+mn-lt"/>
                      </a:endParaRPr>
                    </a:p>
                  </a:txBody>
                  <a:tcPr marL="0" marR="0" marT="0" marB="0" anchor="b"/>
                </a:tc>
                <a:tc>
                  <a:txBody>
                    <a:bodyPr/>
                    <a:lstStyle/>
                    <a:p>
                      <a:pPr algn="ctr" fontAlgn="b"/>
                      <a:endParaRPr lang="en-US" sz="1600" b="0" i="0" u="none" strike="noStrike" dirty="0">
                        <a:solidFill>
                          <a:srgbClr val="000000"/>
                        </a:solidFill>
                        <a:effectLst/>
                        <a:latin typeface="+mn-lt"/>
                      </a:endParaRPr>
                    </a:p>
                  </a:txBody>
                  <a:tcPr marL="0" marR="0" marT="0" marB="0" anchor="b"/>
                </a:tc>
                <a:tc>
                  <a:txBody>
                    <a:bodyPr/>
                    <a:lstStyle/>
                    <a:p>
                      <a:pPr algn="ctr" fontAlgn="b"/>
                      <a:r>
                        <a:rPr lang="it-IT" sz="1600" b="0" i="0" u="none" strike="noStrike" dirty="0">
                          <a:solidFill>
                            <a:srgbClr val="000000"/>
                          </a:solidFill>
                          <a:effectLst/>
                          <a:latin typeface="+mn-lt"/>
                        </a:rPr>
                        <a:t>86%</a:t>
                      </a:r>
                    </a:p>
                  </a:txBody>
                  <a:tcPr marL="0" marR="0" marT="0" marB="0" anchor="b"/>
                </a:tc>
                <a:extLst>
                  <a:ext uri="{0D108BD9-81ED-4DB2-BD59-A6C34878D82A}">
                    <a16:rowId xmlns:a16="http://schemas.microsoft.com/office/drawing/2014/main" val="3405725242"/>
                  </a:ext>
                </a:extLst>
              </a:tr>
              <a:tr h="255027">
                <a:tc>
                  <a:txBody>
                    <a:bodyPr/>
                    <a:lstStyle/>
                    <a:p>
                      <a:pPr algn="r" fontAlgn="b"/>
                      <a:r>
                        <a:rPr lang="en-US" sz="1600" u="none" strike="noStrike" dirty="0">
                          <a:effectLst/>
                          <a:latin typeface="+mn-lt"/>
                        </a:rPr>
                        <a:t>IF</a:t>
                      </a:r>
                      <a:r>
                        <a:rPr lang="en-US" sz="1600" u="none" strike="noStrike" baseline="30000" dirty="0">
                          <a:effectLst/>
                          <a:latin typeface="+mn-lt"/>
                        </a:rPr>
                        <a:t>2 </a:t>
                      </a:r>
                      <a:r>
                        <a:rPr lang="en-US" sz="1600" u="none" strike="noStrike" dirty="0">
                          <a:effectLst/>
                          <a:latin typeface="+mn-lt"/>
                        </a:rPr>
                        <a:t>(Imperfect Fit Factor)</a:t>
                      </a:r>
                      <a:endParaRPr lang="en-US" sz="1600" b="0" i="0" u="none" strike="noStrike" dirty="0">
                        <a:solidFill>
                          <a:srgbClr val="000000"/>
                        </a:solidFill>
                        <a:effectLst/>
                        <a:latin typeface="+mn-lt"/>
                      </a:endParaRPr>
                    </a:p>
                  </a:txBody>
                  <a:tcPr marL="0" marR="0" marT="0" marB="0" anchor="b"/>
                </a:tc>
                <a:tc>
                  <a:txBody>
                    <a:bodyPr/>
                    <a:lstStyle/>
                    <a:p>
                      <a:pPr algn="ctr" fontAlgn="b"/>
                      <a:endParaRPr lang="sk-SK" sz="1600" b="0" i="0" u="none" strike="noStrike" dirty="0">
                        <a:solidFill>
                          <a:srgbClr val="000000"/>
                        </a:solidFill>
                        <a:effectLst/>
                        <a:latin typeface="+mn-lt"/>
                      </a:endParaRPr>
                    </a:p>
                  </a:txBody>
                  <a:tcPr marL="0" marR="0" marT="0" marB="0" anchor="b"/>
                </a:tc>
                <a:tc>
                  <a:txBody>
                    <a:bodyPr/>
                    <a:lstStyle/>
                    <a:p>
                      <a:pPr algn="ctr" fontAlgn="b"/>
                      <a:endParaRPr lang="en-US" sz="1600" b="0" i="0" u="none" strike="noStrike" dirty="0">
                        <a:solidFill>
                          <a:srgbClr val="000000"/>
                        </a:solidFill>
                        <a:effectLst/>
                        <a:latin typeface="+mn-lt"/>
                      </a:endParaRPr>
                    </a:p>
                  </a:txBody>
                  <a:tcPr marL="0" marR="0" marT="0" marB="0" anchor="b"/>
                </a:tc>
                <a:tc>
                  <a:txBody>
                    <a:bodyPr/>
                    <a:lstStyle/>
                    <a:p>
                      <a:pPr algn="ctr" fontAlgn="b"/>
                      <a:r>
                        <a:rPr lang="it-IT" sz="1600" u="none" strike="noStrike" dirty="0">
                          <a:effectLst/>
                          <a:latin typeface="+mn-lt"/>
                        </a:rPr>
                        <a:t>95%</a:t>
                      </a:r>
                      <a:endParaRPr lang="it-IT" sz="16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0016"/>
                  </a:ext>
                </a:extLst>
              </a:tr>
              <a:tr h="255027">
                <a:tc>
                  <a:txBody>
                    <a:bodyPr/>
                    <a:lstStyle/>
                    <a:p>
                      <a:pPr algn="r" fontAlgn="b"/>
                      <a:r>
                        <a:rPr lang="en-US" sz="1600" b="1" i="0" u="none" strike="noStrike" dirty="0">
                          <a:solidFill>
                            <a:srgbClr val="000000"/>
                          </a:solidFill>
                          <a:effectLst/>
                          <a:latin typeface="+mn-lt"/>
                        </a:rPr>
                        <a:t>Permanent Capacity*</a:t>
                      </a:r>
                    </a:p>
                  </a:txBody>
                  <a:tcPr marL="0" marR="0" marT="0" marB="0" anchor="b"/>
                </a:tc>
                <a:tc>
                  <a:txBody>
                    <a:bodyPr/>
                    <a:lstStyle/>
                    <a:p>
                      <a:pPr algn="ctr" fontAlgn="b"/>
                      <a:endParaRPr lang="sk-SK" sz="1600" b="0" i="0" u="none" strike="noStrike" dirty="0">
                        <a:solidFill>
                          <a:srgbClr val="000000"/>
                        </a:solidFill>
                        <a:effectLst/>
                        <a:latin typeface="+mn-lt"/>
                      </a:endParaRPr>
                    </a:p>
                  </a:txBody>
                  <a:tcPr marL="0" marR="0" marT="0" marB="0" anchor="b"/>
                </a:tc>
                <a:tc>
                  <a:txBody>
                    <a:bodyPr/>
                    <a:lstStyle/>
                    <a:p>
                      <a:pPr algn="ctr" fontAlgn="b"/>
                      <a:endParaRPr lang="en-US" sz="1600" b="0" i="0" u="none" strike="noStrike" dirty="0">
                        <a:solidFill>
                          <a:srgbClr val="000000"/>
                        </a:solidFill>
                        <a:effectLst/>
                        <a:latin typeface="+mn-lt"/>
                      </a:endParaRPr>
                    </a:p>
                  </a:txBody>
                  <a:tcPr marL="0" marR="0" marT="0" marB="0" anchor="b"/>
                </a:tc>
                <a:tc>
                  <a:txBody>
                    <a:bodyPr/>
                    <a:lstStyle/>
                    <a:p>
                      <a:pPr algn="l" fontAlgn="b"/>
                      <a:r>
                        <a:rPr lang="it-IT" sz="1600" b="1" i="0" u="none" strike="noStrike" dirty="0">
                          <a:solidFill>
                            <a:srgbClr val="000000"/>
                          </a:solidFill>
                          <a:effectLst/>
                          <a:latin typeface="+mn-lt"/>
                        </a:rPr>
                        <a:t>      1,983</a:t>
                      </a:r>
                    </a:p>
                  </a:txBody>
                  <a:tcPr marL="0" marR="0" marT="0" marB="0" anchor="b"/>
                </a:tc>
                <a:extLst>
                  <a:ext uri="{0D108BD9-81ED-4DB2-BD59-A6C34878D82A}">
                    <a16:rowId xmlns:a16="http://schemas.microsoft.com/office/drawing/2014/main" val="10017"/>
                  </a:ext>
                </a:extLst>
              </a:tr>
            </a:tbl>
          </a:graphicData>
        </a:graphic>
      </p:graphicFrame>
      <p:sp>
        <p:nvSpPr>
          <p:cNvPr id="3" name="TextBox 2">
            <a:extLst>
              <a:ext uri="{FF2B5EF4-FFF2-40B4-BE49-F238E27FC236}">
                <a16:creationId xmlns:a16="http://schemas.microsoft.com/office/drawing/2014/main" id="{375E682B-6C65-1B4F-C2FA-06548E567168}"/>
              </a:ext>
            </a:extLst>
          </p:cNvPr>
          <p:cNvSpPr txBox="1"/>
          <p:nvPr/>
        </p:nvSpPr>
        <p:spPr>
          <a:xfrm>
            <a:off x="3122152" y="6153044"/>
            <a:ext cx="4970079" cy="307777"/>
          </a:xfrm>
          <a:prstGeom prst="rect">
            <a:avLst/>
          </a:prstGeom>
          <a:noFill/>
        </p:spPr>
        <p:txBody>
          <a:bodyPr wrap="none" rtlCol="0">
            <a:spAutoFit/>
          </a:bodyPr>
          <a:lstStyle/>
          <a:p>
            <a:r>
              <a:rPr lang="en-US" sz="1400" i="1" dirty="0"/>
              <a:t>A scheduling factor of 86% = classroom is scheduled 6 of 7 periods</a:t>
            </a:r>
          </a:p>
        </p:txBody>
      </p:sp>
      <p:sp>
        <p:nvSpPr>
          <p:cNvPr id="5" name="TextBox 4">
            <a:extLst>
              <a:ext uri="{FF2B5EF4-FFF2-40B4-BE49-F238E27FC236}">
                <a16:creationId xmlns:a16="http://schemas.microsoft.com/office/drawing/2014/main" id="{8B29C09A-E442-6545-84BC-1649B641DA34}"/>
              </a:ext>
            </a:extLst>
          </p:cNvPr>
          <p:cNvSpPr txBox="1"/>
          <p:nvPr/>
        </p:nvSpPr>
        <p:spPr>
          <a:xfrm>
            <a:off x="3552813" y="5845267"/>
            <a:ext cx="5275501" cy="307777"/>
          </a:xfrm>
          <a:prstGeom prst="rect">
            <a:avLst/>
          </a:prstGeom>
          <a:noFill/>
        </p:spPr>
        <p:txBody>
          <a:bodyPr wrap="square">
            <a:spAutoFit/>
          </a:bodyPr>
          <a:lstStyle/>
          <a:p>
            <a:r>
              <a:rPr lang="en-US" sz="1400" i="1" dirty="0"/>
              <a:t>* Permanent Capacity does not include portable classrooms</a:t>
            </a:r>
          </a:p>
        </p:txBody>
      </p:sp>
    </p:spTree>
    <p:extLst>
      <p:ext uri="{BB962C8B-B14F-4D97-AF65-F5344CB8AC3E}">
        <p14:creationId xmlns:p14="http://schemas.microsoft.com/office/powerpoint/2010/main" val="10268815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28699" y="294538"/>
            <a:ext cx="7421963" cy="1033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p>
            <a:pPr algn="ctr" defTabSz="914400">
              <a:lnSpc>
                <a:spcPct val="90000"/>
              </a:lnSpc>
              <a:spcBef>
                <a:spcPct val="0"/>
              </a:spcBef>
              <a:spcAft>
                <a:spcPts val="600"/>
              </a:spcAft>
            </a:pPr>
            <a:r>
              <a:rPr lang="en-US" sz="3500" b="1" kern="1200" dirty="0">
                <a:solidFill>
                  <a:srgbClr val="FFFFFF"/>
                </a:solidFill>
                <a:latin typeface="+mj-lt"/>
                <a:ea typeface="+mj-ea"/>
                <a:cs typeface="+mj-cs"/>
              </a:rPr>
              <a:t> </a:t>
            </a:r>
            <a:r>
              <a:rPr lang="en-US" sz="3500" b="1" dirty="0">
                <a:solidFill>
                  <a:srgbClr val="FFFFFF"/>
                </a:solidFill>
                <a:latin typeface="+mj-lt"/>
                <a:ea typeface="+mj-ea"/>
                <a:cs typeface="+mj-cs"/>
              </a:rPr>
              <a:t>CAPACITY vs. ENROLLMENT </a:t>
            </a:r>
          </a:p>
          <a:p>
            <a:pPr algn="ctr" defTabSz="914400">
              <a:lnSpc>
                <a:spcPct val="90000"/>
              </a:lnSpc>
              <a:spcBef>
                <a:spcPct val="0"/>
              </a:spcBef>
              <a:spcAft>
                <a:spcPts val="600"/>
              </a:spcAft>
            </a:pPr>
            <a:r>
              <a:rPr lang="en-US" sz="3500" b="1" dirty="0">
                <a:solidFill>
                  <a:srgbClr val="FFFFFF"/>
                </a:solidFill>
                <a:latin typeface="+mj-lt"/>
                <a:ea typeface="+mj-ea"/>
                <a:cs typeface="+mj-cs"/>
              </a:rPr>
              <a:t>HIGH SCHOOL</a:t>
            </a:r>
            <a:endParaRPr lang="en-US" sz="3500" b="1" kern="1200" dirty="0">
              <a:solidFill>
                <a:srgbClr val="FFFFFF"/>
              </a:solidFill>
              <a:latin typeface="+mj-lt"/>
              <a:ea typeface="+mj-ea"/>
              <a:cs typeface="+mj-cs"/>
            </a:endParaRPr>
          </a:p>
        </p:txBody>
      </p:sp>
      <p:pic>
        <p:nvPicPr>
          <p:cNvPr id="10" name="Picture 9" descr="A picture containing text, sign&#10;&#10;Description automatically generated">
            <a:extLst>
              <a:ext uri="{FF2B5EF4-FFF2-40B4-BE49-F238E27FC236}">
                <a16:creationId xmlns:a16="http://schemas.microsoft.com/office/drawing/2014/main" id="{7FF28B3A-6615-4DBA-8C51-B282ABE62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88" y="6001554"/>
            <a:ext cx="1016525" cy="711567"/>
          </a:xfrm>
          <a:prstGeom prst="rect">
            <a:avLst/>
          </a:prstGeom>
        </p:spPr>
      </p:pic>
      <p:graphicFrame>
        <p:nvGraphicFramePr>
          <p:cNvPr id="4" name="Chart 3">
            <a:extLst>
              <a:ext uri="{FF2B5EF4-FFF2-40B4-BE49-F238E27FC236}">
                <a16:creationId xmlns:a16="http://schemas.microsoft.com/office/drawing/2014/main" id="{71280C17-EC44-CBE6-1C0A-B2689C36D2C4}"/>
              </a:ext>
            </a:extLst>
          </p:cNvPr>
          <p:cNvGraphicFramePr>
            <a:graphicFrameLocks/>
          </p:cNvGraphicFramePr>
          <p:nvPr>
            <p:extLst>
              <p:ext uri="{D42A27DB-BD31-4B8C-83A1-F6EECF244321}">
                <p14:modId xmlns:p14="http://schemas.microsoft.com/office/powerpoint/2010/main" val="1669779773"/>
              </p:ext>
            </p:extLst>
          </p:nvPr>
        </p:nvGraphicFramePr>
        <p:xfrm>
          <a:off x="854438" y="1841499"/>
          <a:ext cx="7596223" cy="41667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1043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28699" y="294538"/>
            <a:ext cx="7421963" cy="1033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p>
            <a:pPr algn="ctr" defTabSz="914400">
              <a:lnSpc>
                <a:spcPct val="90000"/>
              </a:lnSpc>
              <a:spcBef>
                <a:spcPct val="0"/>
              </a:spcBef>
              <a:spcAft>
                <a:spcPts val="600"/>
              </a:spcAft>
            </a:pPr>
            <a:r>
              <a:rPr lang="en-US" sz="3500" b="1" kern="1200" dirty="0">
                <a:solidFill>
                  <a:srgbClr val="FFFFFF"/>
                </a:solidFill>
                <a:latin typeface="+mj-lt"/>
                <a:ea typeface="+mj-ea"/>
                <a:cs typeface="+mj-cs"/>
              </a:rPr>
              <a:t> </a:t>
            </a:r>
            <a:r>
              <a:rPr lang="en-US" sz="3500" b="1" dirty="0">
                <a:solidFill>
                  <a:srgbClr val="FFFFFF"/>
                </a:solidFill>
                <a:latin typeface="+mj-lt"/>
                <a:ea typeface="+mj-ea"/>
                <a:cs typeface="+mj-cs"/>
              </a:rPr>
              <a:t>UTILIZATION = </a:t>
            </a:r>
          </a:p>
          <a:p>
            <a:pPr algn="ctr" defTabSz="914400">
              <a:lnSpc>
                <a:spcPct val="90000"/>
              </a:lnSpc>
              <a:spcBef>
                <a:spcPct val="0"/>
              </a:spcBef>
              <a:spcAft>
                <a:spcPts val="600"/>
              </a:spcAft>
            </a:pPr>
            <a:r>
              <a:rPr lang="en-US" sz="3500" b="1" dirty="0">
                <a:solidFill>
                  <a:srgbClr val="FFFFFF"/>
                </a:solidFill>
                <a:latin typeface="+mj-lt"/>
                <a:ea typeface="+mj-ea"/>
                <a:cs typeface="+mj-cs"/>
              </a:rPr>
              <a:t>ENROLLMENT ÷ CAPACITY</a:t>
            </a:r>
            <a:endParaRPr lang="en-US" sz="3500" b="1" kern="1200" dirty="0">
              <a:solidFill>
                <a:srgbClr val="FFFFFF"/>
              </a:solidFill>
              <a:latin typeface="+mj-lt"/>
              <a:ea typeface="+mj-ea"/>
              <a:cs typeface="+mj-cs"/>
            </a:endParaRPr>
          </a:p>
        </p:txBody>
      </p:sp>
      <p:pic>
        <p:nvPicPr>
          <p:cNvPr id="10" name="Picture 9" descr="A picture containing text, sign&#10;&#10;Description automatically generated">
            <a:extLst>
              <a:ext uri="{FF2B5EF4-FFF2-40B4-BE49-F238E27FC236}">
                <a16:creationId xmlns:a16="http://schemas.microsoft.com/office/drawing/2014/main" id="{7FF28B3A-6615-4DBA-8C51-B282ABE62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88" y="6001554"/>
            <a:ext cx="1016525" cy="711567"/>
          </a:xfrm>
          <a:prstGeom prst="rect">
            <a:avLst/>
          </a:prstGeom>
        </p:spPr>
      </p:pic>
      <p:graphicFrame>
        <p:nvGraphicFramePr>
          <p:cNvPr id="3" name="Table 2">
            <a:extLst>
              <a:ext uri="{FF2B5EF4-FFF2-40B4-BE49-F238E27FC236}">
                <a16:creationId xmlns:a16="http://schemas.microsoft.com/office/drawing/2014/main" id="{5EE23822-FCF9-CC0C-E694-CEB4A60EFAC1}"/>
              </a:ext>
            </a:extLst>
          </p:cNvPr>
          <p:cNvGraphicFramePr>
            <a:graphicFrameLocks noGrp="1"/>
          </p:cNvGraphicFramePr>
          <p:nvPr>
            <p:extLst>
              <p:ext uri="{D42A27DB-BD31-4B8C-83A1-F6EECF244321}">
                <p14:modId xmlns:p14="http://schemas.microsoft.com/office/powerpoint/2010/main" val="2772442096"/>
              </p:ext>
            </p:extLst>
          </p:nvPr>
        </p:nvGraphicFramePr>
        <p:xfrm>
          <a:off x="344512" y="1768736"/>
          <a:ext cx="8394538" cy="3892789"/>
        </p:xfrm>
        <a:graphic>
          <a:graphicData uri="http://schemas.openxmlformats.org/drawingml/2006/table">
            <a:tbl>
              <a:tblPr>
                <a:tableStyleId>{5C22544A-7EE6-4342-B048-85BDC9FD1C3A}</a:tableStyleId>
              </a:tblPr>
              <a:tblGrid>
                <a:gridCol w="1846475">
                  <a:extLst>
                    <a:ext uri="{9D8B030D-6E8A-4147-A177-3AD203B41FA5}">
                      <a16:colId xmlns:a16="http://schemas.microsoft.com/office/drawing/2014/main" val="20000"/>
                    </a:ext>
                  </a:extLst>
                </a:gridCol>
                <a:gridCol w="1190798">
                  <a:extLst>
                    <a:ext uri="{9D8B030D-6E8A-4147-A177-3AD203B41FA5}">
                      <a16:colId xmlns:a16="http://schemas.microsoft.com/office/drawing/2014/main" val="20001"/>
                    </a:ext>
                  </a:extLst>
                </a:gridCol>
                <a:gridCol w="1071453">
                  <a:extLst>
                    <a:ext uri="{9D8B030D-6E8A-4147-A177-3AD203B41FA5}">
                      <a16:colId xmlns:a16="http://schemas.microsoft.com/office/drawing/2014/main" val="20002"/>
                    </a:ext>
                  </a:extLst>
                </a:gridCol>
                <a:gridCol w="1071453">
                  <a:extLst>
                    <a:ext uri="{9D8B030D-6E8A-4147-A177-3AD203B41FA5}">
                      <a16:colId xmlns:a16="http://schemas.microsoft.com/office/drawing/2014/main" val="20003"/>
                    </a:ext>
                  </a:extLst>
                </a:gridCol>
                <a:gridCol w="1071453">
                  <a:extLst>
                    <a:ext uri="{9D8B030D-6E8A-4147-A177-3AD203B41FA5}">
                      <a16:colId xmlns:a16="http://schemas.microsoft.com/office/drawing/2014/main" val="20004"/>
                    </a:ext>
                  </a:extLst>
                </a:gridCol>
                <a:gridCol w="1071453">
                  <a:extLst>
                    <a:ext uri="{9D8B030D-6E8A-4147-A177-3AD203B41FA5}">
                      <a16:colId xmlns:a16="http://schemas.microsoft.com/office/drawing/2014/main" val="20005"/>
                    </a:ext>
                  </a:extLst>
                </a:gridCol>
                <a:gridCol w="1071453">
                  <a:extLst>
                    <a:ext uri="{9D8B030D-6E8A-4147-A177-3AD203B41FA5}">
                      <a16:colId xmlns:a16="http://schemas.microsoft.com/office/drawing/2014/main" val="20006"/>
                    </a:ext>
                  </a:extLst>
                </a:gridCol>
              </a:tblGrid>
              <a:tr h="1042045">
                <a:tc>
                  <a:txBody>
                    <a:bodyPr/>
                    <a:lstStyle/>
                    <a:p>
                      <a:pPr algn="ctr" fontAlgn="b"/>
                      <a:r>
                        <a:rPr lang="en-US" sz="1200" b="1" u="none" strike="noStrike" dirty="0">
                          <a:solidFill>
                            <a:schemeClr val="bg1"/>
                          </a:solidFill>
                          <a:effectLst/>
                          <a:latin typeface="+mn-lt"/>
                        </a:rPr>
                        <a:t>School</a:t>
                      </a:r>
                      <a:endParaRPr lang="en-US" sz="1200" b="1" i="0" u="none" strike="noStrike" dirty="0">
                        <a:solidFill>
                          <a:schemeClr val="bg1"/>
                        </a:solidFill>
                        <a:effectLst/>
                        <a:latin typeface="+mn-lt"/>
                      </a:endParaRPr>
                    </a:p>
                  </a:txBody>
                  <a:tcPr marL="0" marR="0" marT="0" marB="0" anchor="b">
                    <a:solidFill>
                      <a:srgbClr val="0070C0"/>
                    </a:solidFill>
                  </a:tcPr>
                </a:tc>
                <a:tc>
                  <a:txBody>
                    <a:bodyPr/>
                    <a:lstStyle/>
                    <a:p>
                      <a:pPr algn="ctr" fontAlgn="b"/>
                      <a:r>
                        <a:rPr lang="en-US" sz="1200" b="1" u="none" strike="noStrike" dirty="0">
                          <a:solidFill>
                            <a:schemeClr val="bg1"/>
                          </a:solidFill>
                          <a:effectLst/>
                          <a:latin typeface="+mn-lt"/>
                        </a:rPr>
                        <a:t>Permanent Capacity</a:t>
                      </a:r>
                      <a:endParaRPr lang="en-US" sz="1200" b="1" i="0" u="none" strike="noStrike" dirty="0">
                        <a:solidFill>
                          <a:schemeClr val="bg1"/>
                        </a:solidFill>
                        <a:effectLst/>
                        <a:latin typeface="+mn-lt"/>
                      </a:endParaRPr>
                    </a:p>
                  </a:txBody>
                  <a:tcPr marL="0" marR="0" marT="0" marB="0" anchor="b">
                    <a:solidFill>
                      <a:srgbClr val="0070C0"/>
                    </a:solidFill>
                  </a:tcPr>
                </a:tc>
                <a:tc>
                  <a:txBody>
                    <a:bodyPr/>
                    <a:lstStyle/>
                    <a:p>
                      <a:pPr algn="ctr" fontAlgn="b"/>
                      <a:r>
                        <a:rPr lang="en-US" sz="1200" b="1" u="none" strike="noStrike" dirty="0">
                          <a:solidFill>
                            <a:schemeClr val="bg1"/>
                          </a:solidFill>
                          <a:effectLst/>
                          <a:latin typeface="+mn-lt"/>
                        </a:rPr>
                        <a:t>2024 </a:t>
                      </a:r>
                    </a:p>
                    <a:p>
                      <a:pPr algn="ctr" fontAlgn="b"/>
                      <a:r>
                        <a:rPr lang="en-US" sz="1200" b="1" u="none" strike="noStrike" dirty="0">
                          <a:solidFill>
                            <a:schemeClr val="bg1"/>
                          </a:solidFill>
                          <a:effectLst/>
                          <a:latin typeface="+mn-lt"/>
                        </a:rPr>
                        <a:t>Enrollment</a:t>
                      </a:r>
                      <a:endParaRPr lang="en-US" sz="1200" b="1" i="0" u="none" strike="noStrike" dirty="0">
                        <a:solidFill>
                          <a:schemeClr val="bg1"/>
                        </a:solidFill>
                        <a:effectLst/>
                        <a:latin typeface="+mn-lt"/>
                      </a:endParaRPr>
                    </a:p>
                  </a:txBody>
                  <a:tcPr marL="0" marR="0" marT="0" marB="0" anchor="b">
                    <a:solidFill>
                      <a:srgbClr val="0070C0"/>
                    </a:solidFill>
                  </a:tcPr>
                </a:tc>
                <a:tc>
                  <a:txBody>
                    <a:bodyPr/>
                    <a:lstStyle/>
                    <a:p>
                      <a:pPr algn="ctr" fontAlgn="b"/>
                      <a:r>
                        <a:rPr lang="en-US" sz="1200" b="1" u="none" strike="noStrike" dirty="0">
                          <a:solidFill>
                            <a:schemeClr val="bg1"/>
                          </a:solidFill>
                          <a:effectLst/>
                          <a:latin typeface="+mn-lt"/>
                        </a:rPr>
                        <a:t>Capacity Surplus (Deficit)</a:t>
                      </a:r>
                      <a:endParaRPr lang="en-US" sz="1200" b="1" i="0" u="none" strike="noStrike" dirty="0">
                        <a:solidFill>
                          <a:schemeClr val="bg1"/>
                        </a:solidFill>
                        <a:effectLst/>
                        <a:latin typeface="+mn-lt"/>
                      </a:endParaRPr>
                    </a:p>
                  </a:txBody>
                  <a:tcPr marL="0" marR="0" marT="0" marB="0" anchor="b">
                    <a:solidFill>
                      <a:srgbClr val="0070C0"/>
                    </a:solidFill>
                  </a:tcPr>
                </a:tc>
                <a:tc>
                  <a:txBody>
                    <a:bodyPr/>
                    <a:lstStyle/>
                    <a:p>
                      <a:pPr algn="ctr" fontAlgn="b"/>
                      <a:r>
                        <a:rPr lang="en-US" sz="1200" b="1" u="none" strike="noStrike" dirty="0">
                          <a:solidFill>
                            <a:schemeClr val="bg1"/>
                          </a:solidFill>
                          <a:effectLst/>
                          <a:latin typeface="+mn-lt"/>
                        </a:rPr>
                        <a:t>Current Utilization</a:t>
                      </a:r>
                      <a:endParaRPr lang="en-US" sz="1200" b="1" i="0" u="none" strike="noStrike" dirty="0">
                        <a:solidFill>
                          <a:schemeClr val="bg1"/>
                        </a:solidFill>
                        <a:effectLst/>
                        <a:latin typeface="+mn-lt"/>
                      </a:endParaRPr>
                    </a:p>
                  </a:txBody>
                  <a:tcPr marL="0" marR="0" marT="0" marB="0" anchor="b">
                    <a:solidFill>
                      <a:srgbClr val="0070C0"/>
                    </a:solidFill>
                  </a:tcPr>
                </a:tc>
                <a:tc>
                  <a:txBody>
                    <a:bodyPr/>
                    <a:lstStyle/>
                    <a:p>
                      <a:pPr algn="ctr" fontAlgn="b"/>
                      <a:r>
                        <a:rPr lang="en-US" sz="1200" b="1" u="none" strike="noStrike" dirty="0">
                          <a:solidFill>
                            <a:schemeClr val="bg1"/>
                          </a:solidFill>
                          <a:effectLst/>
                          <a:latin typeface="+mn-lt"/>
                        </a:rPr>
                        <a:t>Projected Enrollment 2029-30</a:t>
                      </a:r>
                      <a:endParaRPr lang="en-US" sz="1200" b="1" i="0" u="none" strike="noStrike" dirty="0">
                        <a:solidFill>
                          <a:schemeClr val="bg1"/>
                        </a:solidFill>
                        <a:effectLst/>
                        <a:latin typeface="+mn-lt"/>
                      </a:endParaRPr>
                    </a:p>
                  </a:txBody>
                  <a:tcPr marL="0" marR="0" marT="0" marB="0" anchor="b">
                    <a:solidFill>
                      <a:srgbClr val="0070C0"/>
                    </a:solidFill>
                  </a:tcPr>
                </a:tc>
                <a:tc>
                  <a:txBody>
                    <a:bodyPr/>
                    <a:lstStyle/>
                    <a:p>
                      <a:pPr algn="ctr" fontAlgn="b"/>
                      <a:r>
                        <a:rPr lang="en-US" sz="1200" b="1" u="none" strike="noStrike" dirty="0">
                          <a:solidFill>
                            <a:schemeClr val="bg1"/>
                          </a:solidFill>
                          <a:effectLst/>
                          <a:latin typeface="+mn-lt"/>
                        </a:rPr>
                        <a:t>Projected</a:t>
                      </a:r>
                    </a:p>
                    <a:p>
                      <a:pPr algn="ctr" fontAlgn="b"/>
                      <a:r>
                        <a:rPr lang="en-US" sz="1200" b="1" u="none" strike="noStrike" dirty="0">
                          <a:solidFill>
                            <a:schemeClr val="bg1"/>
                          </a:solidFill>
                          <a:effectLst/>
                          <a:latin typeface="+mn-lt"/>
                        </a:rPr>
                        <a:t>Utilization </a:t>
                      </a:r>
                    </a:p>
                    <a:p>
                      <a:pPr algn="ctr" fontAlgn="b"/>
                      <a:r>
                        <a:rPr lang="en-US" sz="1200" b="1" u="none" strike="noStrike" dirty="0">
                          <a:solidFill>
                            <a:schemeClr val="bg1"/>
                          </a:solidFill>
                          <a:effectLst/>
                          <a:latin typeface="+mn-lt"/>
                        </a:rPr>
                        <a:t>2029-30</a:t>
                      </a:r>
                      <a:endParaRPr lang="en-US" sz="1200" b="1" i="0" u="none" strike="noStrike" dirty="0">
                        <a:solidFill>
                          <a:schemeClr val="bg1"/>
                        </a:solidFill>
                        <a:effectLst/>
                        <a:latin typeface="+mn-lt"/>
                      </a:endParaRPr>
                    </a:p>
                  </a:txBody>
                  <a:tcPr marL="0" marR="0" marT="0" marB="0" anchor="b">
                    <a:solidFill>
                      <a:srgbClr val="0070C0"/>
                    </a:solidFill>
                  </a:tcPr>
                </a:tc>
                <a:extLst>
                  <a:ext uri="{0D108BD9-81ED-4DB2-BD59-A6C34878D82A}">
                    <a16:rowId xmlns:a16="http://schemas.microsoft.com/office/drawing/2014/main" val="10000"/>
                  </a:ext>
                </a:extLst>
              </a:tr>
              <a:tr h="237562">
                <a:tc>
                  <a:txBody>
                    <a:bodyPr/>
                    <a:lstStyle/>
                    <a:p>
                      <a:pPr algn="r" fontAlgn="b"/>
                      <a:r>
                        <a:rPr lang="en-US" sz="1200" b="1" u="none" strike="noStrike" dirty="0">
                          <a:effectLst/>
                          <a:latin typeface="+mn-lt"/>
                        </a:rPr>
                        <a:t>Elementary Total</a:t>
                      </a:r>
                      <a:endParaRPr lang="en-US" sz="1200" b="1" i="0" u="none" strike="noStrike" dirty="0">
                        <a:solidFill>
                          <a:srgbClr val="000000"/>
                        </a:solidFill>
                        <a:effectLst/>
                        <a:latin typeface="+mn-lt"/>
                      </a:endParaRPr>
                    </a:p>
                  </a:txBody>
                  <a:tcPr marL="0" marR="0" marT="0" marB="0" anchor="b">
                    <a:solidFill>
                      <a:schemeClr val="bg2">
                        <a:lumMod val="90000"/>
                      </a:schemeClr>
                    </a:solidFill>
                  </a:tcPr>
                </a:tc>
                <a:tc>
                  <a:txBody>
                    <a:bodyPr/>
                    <a:lstStyle/>
                    <a:p>
                      <a:pPr algn="ctr" fontAlgn="b"/>
                      <a:r>
                        <a:rPr lang="is-IS" sz="1200" b="1" u="none" strike="noStrike" dirty="0">
                          <a:effectLst/>
                          <a:latin typeface="+mn-lt"/>
                        </a:rPr>
                        <a:t>3,302</a:t>
                      </a:r>
                      <a:endParaRPr lang="is-IS" sz="1200" b="1" i="0" u="none" strike="noStrike" dirty="0">
                        <a:solidFill>
                          <a:srgbClr val="000000"/>
                        </a:solidFill>
                        <a:effectLst/>
                        <a:latin typeface="+mn-lt"/>
                      </a:endParaRPr>
                    </a:p>
                  </a:txBody>
                  <a:tcPr marL="0" marR="0" marT="0" marB="0" anchor="b">
                    <a:solidFill>
                      <a:schemeClr val="bg2">
                        <a:lumMod val="90000"/>
                      </a:schemeClr>
                    </a:solidFill>
                  </a:tcPr>
                </a:tc>
                <a:tc>
                  <a:txBody>
                    <a:bodyPr/>
                    <a:lstStyle/>
                    <a:p>
                      <a:pPr algn="ctr" fontAlgn="b"/>
                      <a:r>
                        <a:rPr lang="fi-FI" sz="1200" b="1" u="none" strike="noStrike" dirty="0">
                          <a:effectLst/>
                          <a:latin typeface="+mn-lt"/>
                        </a:rPr>
                        <a:t> 2,839</a:t>
                      </a:r>
                      <a:endParaRPr lang="fi-FI" sz="1200" b="1" i="0" u="none" strike="noStrike" dirty="0">
                        <a:solidFill>
                          <a:srgbClr val="000000"/>
                        </a:solidFill>
                        <a:effectLst/>
                        <a:latin typeface="+mn-lt"/>
                      </a:endParaRPr>
                    </a:p>
                  </a:txBody>
                  <a:tcPr marL="0" marR="0" marT="0" marB="0" anchor="b">
                    <a:solidFill>
                      <a:schemeClr val="bg2">
                        <a:lumMod val="90000"/>
                      </a:schemeClr>
                    </a:solidFill>
                  </a:tcPr>
                </a:tc>
                <a:tc>
                  <a:txBody>
                    <a:bodyPr/>
                    <a:lstStyle/>
                    <a:p>
                      <a:pPr algn="ctr" fontAlgn="b"/>
                      <a:r>
                        <a:rPr lang="is-IS" sz="1200" b="1" u="none" strike="noStrike" dirty="0">
                          <a:effectLst/>
                          <a:latin typeface="+mn-lt"/>
                        </a:rPr>
                        <a:t>193</a:t>
                      </a:r>
                      <a:endParaRPr lang="is-IS" sz="1200" b="1" i="0" u="none" strike="noStrike" dirty="0">
                        <a:solidFill>
                          <a:srgbClr val="000000"/>
                        </a:solidFill>
                        <a:effectLst/>
                        <a:latin typeface="+mn-lt"/>
                      </a:endParaRPr>
                    </a:p>
                  </a:txBody>
                  <a:tcPr marL="0" marR="0" marT="0" marB="0" anchor="b">
                    <a:solidFill>
                      <a:schemeClr val="bg2">
                        <a:lumMod val="90000"/>
                      </a:schemeClr>
                    </a:solidFill>
                  </a:tcPr>
                </a:tc>
                <a:tc>
                  <a:txBody>
                    <a:bodyPr/>
                    <a:lstStyle/>
                    <a:p>
                      <a:pPr algn="ctr" fontAlgn="b"/>
                      <a:r>
                        <a:rPr lang="is-IS" sz="1200" b="1" u="none" strike="noStrike" dirty="0">
                          <a:effectLst/>
                          <a:latin typeface="+mn-lt"/>
                        </a:rPr>
                        <a:t>94%</a:t>
                      </a:r>
                      <a:endParaRPr lang="is-IS" sz="1200" b="1" i="0" u="none" strike="noStrike" dirty="0">
                        <a:solidFill>
                          <a:srgbClr val="000000"/>
                        </a:solidFill>
                        <a:effectLst/>
                        <a:latin typeface="+mn-lt"/>
                      </a:endParaRPr>
                    </a:p>
                  </a:txBody>
                  <a:tcPr marL="0" marR="0" marT="0" marB="0" anchor="b">
                    <a:solidFill>
                      <a:schemeClr val="bg2">
                        <a:lumMod val="90000"/>
                      </a:schemeClr>
                    </a:solidFill>
                  </a:tcPr>
                </a:tc>
                <a:tc>
                  <a:txBody>
                    <a:bodyPr/>
                    <a:lstStyle/>
                    <a:p>
                      <a:pPr algn="ctr" fontAlgn="b"/>
                      <a:r>
                        <a:rPr lang="fi-FI" sz="1200" b="1" u="none" strike="noStrike" dirty="0">
                          <a:effectLst/>
                          <a:latin typeface="+mn-lt"/>
                        </a:rPr>
                        <a:t>2,694</a:t>
                      </a:r>
                      <a:endParaRPr lang="fi-FI" sz="1200" b="1" i="0" u="none" strike="noStrike" dirty="0">
                        <a:solidFill>
                          <a:srgbClr val="000000"/>
                        </a:solidFill>
                        <a:effectLst/>
                        <a:latin typeface="+mn-lt"/>
                      </a:endParaRPr>
                    </a:p>
                  </a:txBody>
                  <a:tcPr marL="0" marR="0" marT="0" marB="0" anchor="b">
                    <a:solidFill>
                      <a:schemeClr val="bg2">
                        <a:lumMod val="90000"/>
                      </a:schemeClr>
                    </a:solidFill>
                  </a:tcPr>
                </a:tc>
                <a:tc>
                  <a:txBody>
                    <a:bodyPr/>
                    <a:lstStyle/>
                    <a:p>
                      <a:pPr algn="ctr" fontAlgn="b"/>
                      <a:r>
                        <a:rPr lang="is-IS" sz="1200" b="1" u="none" strike="noStrike" dirty="0">
                          <a:effectLst/>
                          <a:latin typeface="+mn-lt"/>
                        </a:rPr>
                        <a:t>89%</a:t>
                      </a:r>
                      <a:endParaRPr lang="is-IS" sz="1200" b="1" i="0" u="none" strike="noStrike" dirty="0">
                        <a:solidFill>
                          <a:srgbClr val="000000"/>
                        </a:solidFill>
                        <a:effectLst/>
                        <a:latin typeface="+mn-lt"/>
                      </a:endParaRPr>
                    </a:p>
                  </a:txBody>
                  <a:tcPr marL="0" marR="0" marT="0" marB="0" anchor="b">
                    <a:solidFill>
                      <a:schemeClr val="bg2">
                        <a:lumMod val="90000"/>
                      </a:schemeClr>
                    </a:solidFill>
                  </a:tcPr>
                </a:tc>
                <a:extLst>
                  <a:ext uri="{0D108BD9-81ED-4DB2-BD59-A6C34878D82A}">
                    <a16:rowId xmlns:a16="http://schemas.microsoft.com/office/drawing/2014/main" val="10006"/>
                  </a:ext>
                </a:extLst>
              </a:tr>
              <a:tr h="237562">
                <a:tc>
                  <a:txBody>
                    <a:bodyPr/>
                    <a:lstStyle/>
                    <a:p>
                      <a:pPr algn="l" fontAlgn="b"/>
                      <a:r>
                        <a:rPr lang="en-US" sz="1200" b="0" i="0" u="none" strike="noStrike" dirty="0">
                          <a:solidFill>
                            <a:srgbClr val="000000"/>
                          </a:solidFill>
                          <a:effectLst/>
                          <a:latin typeface="+mn-lt"/>
                        </a:rPr>
                        <a:t>Orchard Middle School</a:t>
                      </a:r>
                    </a:p>
                  </a:txBody>
                  <a:tcPr marL="0" marR="0" marT="0" marB="0" anchor="b"/>
                </a:tc>
                <a:tc>
                  <a:txBody>
                    <a:bodyPr/>
                    <a:lstStyle/>
                    <a:p>
                      <a:pPr algn="ctr" fontAlgn="b"/>
                      <a:r>
                        <a:rPr lang="en-US" sz="1200" b="0" i="0" u="none" strike="noStrike" dirty="0">
                          <a:solidFill>
                            <a:srgbClr val="000000"/>
                          </a:solidFill>
                          <a:effectLst/>
                          <a:latin typeface="+mn-lt"/>
                        </a:rPr>
                        <a:t>530</a:t>
                      </a:r>
                      <a:endParaRPr lang="ru-RU" sz="1200" b="0" i="0" u="none" strike="noStrike" dirty="0">
                        <a:solidFill>
                          <a:srgbClr val="000000"/>
                        </a:solidFill>
                        <a:effectLst/>
                        <a:latin typeface="+mn-lt"/>
                      </a:endParaRPr>
                    </a:p>
                  </a:txBody>
                  <a:tcPr marL="0" marR="0" marT="0" marB="0" anchor="b"/>
                </a:tc>
                <a:tc>
                  <a:txBody>
                    <a:bodyPr/>
                    <a:lstStyle/>
                    <a:p>
                      <a:pPr algn="ctr" fontAlgn="b"/>
                      <a:r>
                        <a:rPr lang="en-US" sz="1200" b="0" i="0" u="none" strike="noStrike" dirty="0">
                          <a:solidFill>
                            <a:srgbClr val="000000"/>
                          </a:solidFill>
                          <a:effectLst/>
                          <a:latin typeface="+mn-lt"/>
                        </a:rPr>
                        <a:t>415</a:t>
                      </a:r>
                    </a:p>
                  </a:txBody>
                  <a:tcPr marL="0" marR="0" marT="0" marB="0" anchor="b"/>
                </a:tc>
                <a:tc>
                  <a:txBody>
                    <a:bodyPr/>
                    <a:lstStyle/>
                    <a:p>
                      <a:pPr algn="ctr" fontAlgn="b"/>
                      <a:r>
                        <a:rPr lang="is-IS" sz="1200" b="0" i="0" u="none" strike="noStrike" dirty="0">
                          <a:solidFill>
                            <a:srgbClr val="000000"/>
                          </a:solidFill>
                          <a:effectLst/>
                          <a:latin typeface="+mn-lt"/>
                        </a:rPr>
                        <a:t>115</a:t>
                      </a:r>
                    </a:p>
                  </a:txBody>
                  <a:tcPr marL="0" marR="0" marT="0" marB="0" anchor="b"/>
                </a:tc>
                <a:tc>
                  <a:txBody>
                    <a:bodyPr/>
                    <a:lstStyle/>
                    <a:p>
                      <a:pPr algn="ctr" fontAlgn="b"/>
                      <a:r>
                        <a:rPr lang="is-IS" sz="1200" b="0" i="0" u="none" strike="noStrike" dirty="0">
                          <a:solidFill>
                            <a:srgbClr val="000000"/>
                          </a:solidFill>
                          <a:effectLst/>
                          <a:latin typeface="+mn-lt"/>
                        </a:rPr>
                        <a:t>78%</a:t>
                      </a:r>
                    </a:p>
                  </a:txBody>
                  <a:tcPr marL="0" marR="0" marT="0" marB="0" anchor="b"/>
                </a:tc>
                <a:tc>
                  <a:txBody>
                    <a:bodyPr/>
                    <a:lstStyle/>
                    <a:p>
                      <a:pPr algn="ctr" fontAlgn="b"/>
                      <a:endParaRPr lang="sk-SK" sz="1200" b="0" i="0" u="none" strike="noStrike" dirty="0">
                        <a:solidFill>
                          <a:srgbClr val="000000"/>
                        </a:solidFill>
                        <a:effectLst/>
                        <a:latin typeface="+mn-lt"/>
                      </a:endParaRPr>
                    </a:p>
                  </a:txBody>
                  <a:tcPr marL="0" marR="0" marT="0" marB="0" anchor="b">
                    <a:solidFill>
                      <a:schemeClr val="bg2">
                        <a:lumMod val="90000"/>
                      </a:schemeClr>
                    </a:solidFill>
                  </a:tcPr>
                </a:tc>
                <a:tc>
                  <a:txBody>
                    <a:bodyPr/>
                    <a:lstStyle/>
                    <a:p>
                      <a:pPr algn="ctr" fontAlgn="b"/>
                      <a:endParaRPr lang="sk-SK" sz="1200" b="0" i="0" u="none" strike="noStrike" dirty="0">
                        <a:solidFill>
                          <a:srgbClr val="000000"/>
                        </a:solidFill>
                        <a:effectLst/>
                        <a:latin typeface="+mn-lt"/>
                      </a:endParaRPr>
                    </a:p>
                  </a:txBody>
                  <a:tcPr marL="0" marR="0" marT="0" marB="0" anchor="b">
                    <a:solidFill>
                      <a:schemeClr val="bg2">
                        <a:lumMod val="90000"/>
                      </a:schemeClr>
                    </a:solidFill>
                  </a:tcPr>
                </a:tc>
                <a:extLst>
                  <a:ext uri="{0D108BD9-81ED-4DB2-BD59-A6C34878D82A}">
                    <a16:rowId xmlns:a16="http://schemas.microsoft.com/office/drawing/2014/main" val="1898587739"/>
                  </a:ext>
                </a:extLst>
              </a:tr>
              <a:tr h="237562">
                <a:tc>
                  <a:txBody>
                    <a:bodyPr/>
                    <a:lstStyle/>
                    <a:p>
                      <a:pPr algn="l" fontAlgn="b"/>
                      <a:r>
                        <a:rPr lang="en-US" sz="1200" b="0" i="0" u="none" strike="noStrike" dirty="0">
                          <a:solidFill>
                            <a:srgbClr val="000000"/>
                          </a:solidFill>
                          <a:effectLst/>
                          <a:latin typeface="+mn-lt"/>
                        </a:rPr>
                        <a:t>Pioneer Middle School</a:t>
                      </a:r>
                    </a:p>
                  </a:txBody>
                  <a:tcPr marL="0" marR="0" marT="0" marB="0" anchor="b"/>
                </a:tc>
                <a:tc>
                  <a:txBody>
                    <a:bodyPr/>
                    <a:lstStyle/>
                    <a:p>
                      <a:pPr algn="ctr" fontAlgn="b"/>
                      <a:r>
                        <a:rPr lang="en-US" sz="1200" b="0" i="0" u="none" strike="noStrike" dirty="0">
                          <a:solidFill>
                            <a:srgbClr val="000000"/>
                          </a:solidFill>
                          <a:effectLst/>
                          <a:latin typeface="+mn-lt"/>
                        </a:rPr>
                        <a:t>686</a:t>
                      </a:r>
                      <a:endParaRPr lang="ru-RU" sz="1200" b="0" i="0" u="none" strike="noStrike" dirty="0">
                        <a:solidFill>
                          <a:srgbClr val="000000"/>
                        </a:solidFill>
                        <a:effectLst/>
                        <a:latin typeface="+mn-lt"/>
                      </a:endParaRPr>
                    </a:p>
                  </a:txBody>
                  <a:tcPr marL="0" marR="0" marT="0" marB="0" anchor="b"/>
                </a:tc>
                <a:tc>
                  <a:txBody>
                    <a:bodyPr/>
                    <a:lstStyle/>
                    <a:p>
                      <a:pPr algn="ctr" fontAlgn="b"/>
                      <a:r>
                        <a:rPr lang="en-US" sz="1200" b="0" i="0" u="none" strike="noStrike" dirty="0">
                          <a:solidFill>
                            <a:srgbClr val="000000"/>
                          </a:solidFill>
                          <a:effectLst/>
                          <a:latin typeface="+mn-lt"/>
                        </a:rPr>
                        <a:t>530</a:t>
                      </a:r>
                    </a:p>
                  </a:txBody>
                  <a:tcPr marL="0" marR="0" marT="0" marB="0" anchor="b"/>
                </a:tc>
                <a:tc>
                  <a:txBody>
                    <a:bodyPr/>
                    <a:lstStyle/>
                    <a:p>
                      <a:pPr algn="ctr" fontAlgn="b"/>
                      <a:r>
                        <a:rPr lang="is-IS" sz="1200" b="0" i="0" u="none" strike="noStrike" dirty="0">
                          <a:solidFill>
                            <a:srgbClr val="000000"/>
                          </a:solidFill>
                          <a:effectLst/>
                          <a:latin typeface="+mn-lt"/>
                        </a:rPr>
                        <a:t>156</a:t>
                      </a:r>
                    </a:p>
                  </a:txBody>
                  <a:tcPr marL="0" marR="0" marT="0" marB="0" anchor="b"/>
                </a:tc>
                <a:tc>
                  <a:txBody>
                    <a:bodyPr/>
                    <a:lstStyle/>
                    <a:p>
                      <a:pPr algn="ctr" fontAlgn="b"/>
                      <a:r>
                        <a:rPr lang="is-IS" sz="1200" b="0" i="0" u="none" strike="noStrike" dirty="0">
                          <a:solidFill>
                            <a:srgbClr val="000000"/>
                          </a:solidFill>
                          <a:effectLst/>
                          <a:latin typeface="+mn-lt"/>
                        </a:rPr>
                        <a:t>77%</a:t>
                      </a:r>
                    </a:p>
                  </a:txBody>
                  <a:tcPr marL="0" marR="0" marT="0" marB="0" anchor="b"/>
                </a:tc>
                <a:tc>
                  <a:txBody>
                    <a:bodyPr/>
                    <a:lstStyle/>
                    <a:p>
                      <a:pPr algn="ctr" fontAlgn="b"/>
                      <a:endParaRPr lang="sk-SK" sz="1200" b="0" i="0" u="none" strike="noStrike" dirty="0">
                        <a:solidFill>
                          <a:srgbClr val="000000"/>
                        </a:solidFill>
                        <a:effectLst/>
                        <a:latin typeface="+mn-lt"/>
                      </a:endParaRPr>
                    </a:p>
                  </a:txBody>
                  <a:tcPr marL="0" marR="0" marT="0" marB="0" anchor="b">
                    <a:solidFill>
                      <a:schemeClr val="bg2">
                        <a:lumMod val="90000"/>
                      </a:schemeClr>
                    </a:solidFill>
                  </a:tcPr>
                </a:tc>
                <a:tc>
                  <a:txBody>
                    <a:bodyPr/>
                    <a:lstStyle/>
                    <a:p>
                      <a:pPr algn="ctr" fontAlgn="b"/>
                      <a:endParaRPr lang="sk-SK" sz="1200" b="0" i="0" u="none" strike="noStrike" dirty="0">
                        <a:solidFill>
                          <a:srgbClr val="000000"/>
                        </a:solidFill>
                        <a:effectLst/>
                        <a:latin typeface="+mn-lt"/>
                      </a:endParaRPr>
                    </a:p>
                  </a:txBody>
                  <a:tcPr marL="0" marR="0" marT="0" marB="0" anchor="b">
                    <a:solidFill>
                      <a:schemeClr val="bg2">
                        <a:lumMod val="90000"/>
                      </a:schemeClr>
                    </a:solidFill>
                  </a:tcPr>
                </a:tc>
                <a:extLst>
                  <a:ext uri="{0D108BD9-81ED-4DB2-BD59-A6C34878D82A}">
                    <a16:rowId xmlns:a16="http://schemas.microsoft.com/office/drawing/2014/main" val="2488305012"/>
                  </a:ext>
                </a:extLst>
              </a:tr>
              <a:tr h="237562">
                <a:tc>
                  <a:txBody>
                    <a:bodyPr/>
                    <a:lstStyle/>
                    <a:p>
                      <a:pPr algn="l" fontAlgn="b"/>
                      <a:r>
                        <a:rPr lang="en-US" sz="1200" b="0" i="0" u="none" strike="noStrike" dirty="0">
                          <a:solidFill>
                            <a:srgbClr val="000000"/>
                          </a:solidFill>
                          <a:effectLst/>
                          <a:latin typeface="+mn-lt"/>
                        </a:rPr>
                        <a:t>Foothills Middle School</a:t>
                      </a:r>
                    </a:p>
                  </a:txBody>
                  <a:tcPr marL="0" marR="0" marT="0" marB="0" anchor="b"/>
                </a:tc>
                <a:tc>
                  <a:txBody>
                    <a:bodyPr/>
                    <a:lstStyle/>
                    <a:p>
                      <a:pPr algn="ctr" fontAlgn="b"/>
                      <a:r>
                        <a:rPr lang="en-US" sz="1200" b="0" i="0" u="none" strike="noStrike" dirty="0">
                          <a:solidFill>
                            <a:srgbClr val="000000"/>
                          </a:solidFill>
                          <a:effectLst/>
                          <a:latin typeface="+mn-lt"/>
                        </a:rPr>
                        <a:t>615</a:t>
                      </a:r>
                      <a:endParaRPr lang="ru-RU" sz="1200" b="0" i="0" u="none" strike="noStrike" dirty="0">
                        <a:solidFill>
                          <a:srgbClr val="000000"/>
                        </a:solidFill>
                        <a:effectLst/>
                        <a:latin typeface="+mn-lt"/>
                      </a:endParaRPr>
                    </a:p>
                  </a:txBody>
                  <a:tcPr marL="0" marR="0" marT="0" marB="0" anchor="b"/>
                </a:tc>
                <a:tc>
                  <a:txBody>
                    <a:bodyPr/>
                    <a:lstStyle/>
                    <a:p>
                      <a:pPr algn="ctr" fontAlgn="b"/>
                      <a:r>
                        <a:rPr lang="en-US" sz="1200" b="0" i="0" u="none" strike="noStrike" dirty="0">
                          <a:solidFill>
                            <a:srgbClr val="000000"/>
                          </a:solidFill>
                          <a:effectLst/>
                          <a:latin typeface="+mn-lt"/>
                        </a:rPr>
                        <a:t>590</a:t>
                      </a:r>
                    </a:p>
                  </a:txBody>
                  <a:tcPr marL="0" marR="0" marT="0" marB="0" anchor="b"/>
                </a:tc>
                <a:tc>
                  <a:txBody>
                    <a:bodyPr/>
                    <a:lstStyle/>
                    <a:p>
                      <a:pPr algn="ctr" fontAlgn="b"/>
                      <a:r>
                        <a:rPr lang="is-IS" sz="1200" b="0" i="0" u="none" strike="noStrike" dirty="0">
                          <a:solidFill>
                            <a:srgbClr val="000000"/>
                          </a:solidFill>
                          <a:effectLst/>
                          <a:latin typeface="+mn-lt"/>
                        </a:rPr>
                        <a:t>(60)</a:t>
                      </a:r>
                    </a:p>
                  </a:txBody>
                  <a:tcPr marL="0" marR="0" marT="0" marB="0" anchor="b"/>
                </a:tc>
                <a:tc>
                  <a:txBody>
                    <a:bodyPr/>
                    <a:lstStyle/>
                    <a:p>
                      <a:pPr algn="ctr" fontAlgn="b"/>
                      <a:r>
                        <a:rPr lang="is-IS" sz="1200" b="0" i="0" u="none" strike="noStrike" dirty="0">
                          <a:solidFill>
                            <a:srgbClr val="FF0000"/>
                          </a:solidFill>
                          <a:effectLst/>
                          <a:latin typeface="+mn-lt"/>
                        </a:rPr>
                        <a:t>96%</a:t>
                      </a:r>
                    </a:p>
                  </a:txBody>
                  <a:tcPr marL="0" marR="0" marT="0" marB="0" anchor="b"/>
                </a:tc>
                <a:tc>
                  <a:txBody>
                    <a:bodyPr/>
                    <a:lstStyle/>
                    <a:p>
                      <a:pPr algn="ctr" fontAlgn="b"/>
                      <a:endParaRPr lang="sk-SK" sz="1200" b="0" i="0" u="none" strike="noStrike" dirty="0">
                        <a:solidFill>
                          <a:srgbClr val="000000"/>
                        </a:solidFill>
                        <a:effectLst/>
                        <a:latin typeface="+mn-lt"/>
                      </a:endParaRPr>
                    </a:p>
                  </a:txBody>
                  <a:tcPr marL="0" marR="0" marT="0" marB="0" anchor="b">
                    <a:solidFill>
                      <a:schemeClr val="bg2">
                        <a:lumMod val="90000"/>
                      </a:schemeClr>
                    </a:solidFill>
                  </a:tcPr>
                </a:tc>
                <a:tc>
                  <a:txBody>
                    <a:bodyPr/>
                    <a:lstStyle/>
                    <a:p>
                      <a:pPr algn="ctr" fontAlgn="b"/>
                      <a:endParaRPr lang="sk-SK" sz="1200" b="0" i="0" u="none" strike="noStrike" dirty="0">
                        <a:solidFill>
                          <a:srgbClr val="000000"/>
                        </a:solidFill>
                        <a:effectLst/>
                        <a:latin typeface="+mn-lt"/>
                      </a:endParaRPr>
                    </a:p>
                  </a:txBody>
                  <a:tcPr marL="0" marR="0" marT="0" marB="0" anchor="b">
                    <a:solidFill>
                      <a:schemeClr val="bg2">
                        <a:lumMod val="90000"/>
                      </a:schemeClr>
                    </a:solidFill>
                  </a:tcPr>
                </a:tc>
                <a:extLst>
                  <a:ext uri="{0D108BD9-81ED-4DB2-BD59-A6C34878D82A}">
                    <a16:rowId xmlns:a16="http://schemas.microsoft.com/office/drawing/2014/main" val="921167127"/>
                  </a:ext>
                </a:extLst>
              </a:tr>
              <a:tr h="237562">
                <a:tc>
                  <a:txBody>
                    <a:bodyPr/>
                    <a:lstStyle/>
                    <a:p>
                      <a:pPr algn="r" fontAlgn="b"/>
                      <a:r>
                        <a:rPr lang="en-US" sz="1200" b="1" u="none" strike="noStrike" dirty="0">
                          <a:effectLst/>
                          <a:latin typeface="+mn-lt"/>
                        </a:rPr>
                        <a:t>Middle School Total</a:t>
                      </a:r>
                      <a:endParaRPr lang="en-US" sz="1200" b="1" i="0" u="none" strike="noStrike" dirty="0">
                        <a:solidFill>
                          <a:srgbClr val="000000"/>
                        </a:solidFill>
                        <a:effectLst/>
                        <a:latin typeface="+mn-lt"/>
                      </a:endParaRPr>
                    </a:p>
                  </a:txBody>
                  <a:tcPr marL="0" marR="0" marT="0" marB="0" anchor="b">
                    <a:solidFill>
                      <a:schemeClr val="bg2">
                        <a:lumMod val="90000"/>
                      </a:schemeClr>
                    </a:solidFill>
                  </a:tcPr>
                </a:tc>
                <a:tc>
                  <a:txBody>
                    <a:bodyPr/>
                    <a:lstStyle/>
                    <a:p>
                      <a:pPr algn="ctr" fontAlgn="b"/>
                      <a:r>
                        <a:rPr lang="ru-RU" sz="1200" b="1" u="none" strike="noStrike" dirty="0">
                          <a:effectLst/>
                          <a:latin typeface="+mn-lt"/>
                        </a:rPr>
                        <a:t> </a:t>
                      </a:r>
                      <a:r>
                        <a:rPr lang="en-US" sz="1200" b="1" u="none" strike="noStrike" dirty="0">
                          <a:effectLst/>
                          <a:latin typeface="+mn-lt"/>
                        </a:rPr>
                        <a:t>1,831</a:t>
                      </a:r>
                      <a:endParaRPr lang="ru-RU" sz="1200" b="1" i="0" u="none" strike="noStrike" dirty="0">
                        <a:solidFill>
                          <a:srgbClr val="000000"/>
                        </a:solidFill>
                        <a:effectLst/>
                        <a:latin typeface="+mn-lt"/>
                      </a:endParaRPr>
                    </a:p>
                  </a:txBody>
                  <a:tcPr marL="0" marR="0" marT="0" marB="0" anchor="b">
                    <a:solidFill>
                      <a:schemeClr val="bg2">
                        <a:lumMod val="90000"/>
                      </a:schemeClr>
                    </a:solidFill>
                  </a:tcPr>
                </a:tc>
                <a:tc>
                  <a:txBody>
                    <a:bodyPr/>
                    <a:lstStyle/>
                    <a:p>
                      <a:pPr algn="ctr" fontAlgn="b"/>
                      <a:r>
                        <a:rPr lang="en-US" sz="1200" b="1" u="none" strike="noStrike" dirty="0">
                          <a:effectLst/>
                          <a:latin typeface="+mn-lt"/>
                        </a:rPr>
                        <a:t> 1,535</a:t>
                      </a:r>
                      <a:endParaRPr lang="en-US" sz="1200" b="1" i="0" u="none" strike="noStrike" dirty="0">
                        <a:solidFill>
                          <a:srgbClr val="000000"/>
                        </a:solidFill>
                        <a:effectLst/>
                        <a:latin typeface="+mn-lt"/>
                      </a:endParaRPr>
                    </a:p>
                  </a:txBody>
                  <a:tcPr marL="0" marR="0" marT="0" marB="0" anchor="b">
                    <a:solidFill>
                      <a:schemeClr val="bg2">
                        <a:lumMod val="90000"/>
                      </a:schemeClr>
                    </a:solidFill>
                  </a:tcPr>
                </a:tc>
                <a:tc>
                  <a:txBody>
                    <a:bodyPr/>
                    <a:lstStyle/>
                    <a:p>
                      <a:pPr algn="ctr" fontAlgn="b"/>
                      <a:r>
                        <a:rPr lang="is-IS" sz="1200" b="1" u="none" strike="noStrike" dirty="0">
                          <a:effectLst/>
                          <a:latin typeface="+mn-lt"/>
                        </a:rPr>
                        <a:t> 211</a:t>
                      </a:r>
                      <a:endParaRPr lang="is-IS" sz="1200" b="1" i="0" u="none" strike="noStrike" dirty="0">
                        <a:solidFill>
                          <a:srgbClr val="000000"/>
                        </a:solidFill>
                        <a:effectLst/>
                        <a:latin typeface="+mn-lt"/>
                      </a:endParaRPr>
                    </a:p>
                  </a:txBody>
                  <a:tcPr marL="0" marR="0" marT="0" marB="0" anchor="b">
                    <a:solidFill>
                      <a:schemeClr val="bg2">
                        <a:lumMod val="90000"/>
                      </a:schemeClr>
                    </a:solidFill>
                  </a:tcPr>
                </a:tc>
                <a:tc>
                  <a:txBody>
                    <a:bodyPr/>
                    <a:lstStyle/>
                    <a:p>
                      <a:pPr algn="ctr" fontAlgn="b"/>
                      <a:r>
                        <a:rPr lang="is-IS" sz="1200" b="1" u="none" strike="noStrike" dirty="0">
                          <a:solidFill>
                            <a:schemeClr val="tx1"/>
                          </a:solidFill>
                          <a:effectLst/>
                          <a:latin typeface="+mn-lt"/>
                        </a:rPr>
                        <a:t>84%</a:t>
                      </a:r>
                      <a:endParaRPr lang="is-IS" sz="1200" b="1" i="0" u="none" strike="noStrike" dirty="0">
                        <a:solidFill>
                          <a:schemeClr val="tx1"/>
                        </a:solidFill>
                        <a:effectLst/>
                        <a:latin typeface="+mn-lt"/>
                      </a:endParaRPr>
                    </a:p>
                  </a:txBody>
                  <a:tcPr marL="0" marR="0" marT="0" marB="0" anchor="b">
                    <a:solidFill>
                      <a:schemeClr val="bg2">
                        <a:lumMod val="90000"/>
                      </a:schemeClr>
                    </a:solidFill>
                  </a:tcPr>
                </a:tc>
                <a:tc>
                  <a:txBody>
                    <a:bodyPr/>
                    <a:lstStyle/>
                    <a:p>
                      <a:pPr algn="ctr" fontAlgn="b"/>
                      <a:r>
                        <a:rPr lang="is-IS" sz="1200" b="1" u="none" strike="noStrike" dirty="0">
                          <a:effectLst/>
                          <a:latin typeface="+mn-lt"/>
                        </a:rPr>
                        <a:t> 1,497 </a:t>
                      </a:r>
                      <a:endParaRPr lang="is-IS" sz="1200" b="1" i="0" u="none" strike="noStrike" dirty="0">
                        <a:solidFill>
                          <a:srgbClr val="000000"/>
                        </a:solidFill>
                        <a:effectLst/>
                        <a:latin typeface="+mn-lt"/>
                      </a:endParaRPr>
                    </a:p>
                  </a:txBody>
                  <a:tcPr marL="0" marR="0" marT="0" marB="0" anchor="b">
                    <a:solidFill>
                      <a:schemeClr val="bg2">
                        <a:lumMod val="90000"/>
                      </a:schemeClr>
                    </a:solidFill>
                  </a:tcPr>
                </a:tc>
                <a:tc>
                  <a:txBody>
                    <a:bodyPr/>
                    <a:lstStyle/>
                    <a:p>
                      <a:pPr algn="ctr" fontAlgn="b"/>
                      <a:r>
                        <a:rPr lang="fi-FI" sz="1200" b="1" u="none" strike="noStrike" dirty="0">
                          <a:solidFill>
                            <a:schemeClr val="tx1"/>
                          </a:solidFill>
                          <a:effectLst/>
                          <a:latin typeface="+mn-lt"/>
                        </a:rPr>
                        <a:t>82%</a:t>
                      </a:r>
                      <a:endParaRPr lang="fi-FI" sz="1200" b="1" i="0" u="none" strike="noStrike" dirty="0">
                        <a:solidFill>
                          <a:schemeClr val="tx1"/>
                        </a:solidFill>
                        <a:effectLst/>
                        <a:latin typeface="+mn-lt"/>
                      </a:endParaRPr>
                    </a:p>
                  </a:txBody>
                  <a:tcPr marL="0" marR="0" marT="0" marB="0" anchor="b">
                    <a:solidFill>
                      <a:schemeClr val="bg2">
                        <a:lumMod val="90000"/>
                      </a:schemeClr>
                    </a:solidFill>
                  </a:tcPr>
                </a:tc>
                <a:extLst>
                  <a:ext uri="{0D108BD9-81ED-4DB2-BD59-A6C34878D82A}">
                    <a16:rowId xmlns:a16="http://schemas.microsoft.com/office/drawing/2014/main" val="10008"/>
                  </a:ext>
                </a:extLst>
              </a:tr>
              <a:tr h="237562">
                <a:tc>
                  <a:txBody>
                    <a:bodyPr/>
                    <a:lstStyle/>
                    <a:p>
                      <a:pPr algn="l" fontAlgn="b"/>
                      <a:r>
                        <a:rPr lang="en-US" sz="1200" b="0" i="0" u="none" strike="noStrike" dirty="0">
                          <a:solidFill>
                            <a:srgbClr val="000000"/>
                          </a:solidFill>
                          <a:effectLst/>
                          <a:latin typeface="+mn-lt"/>
                        </a:rPr>
                        <a:t>Wenatchee High School</a:t>
                      </a:r>
                    </a:p>
                  </a:txBody>
                  <a:tcPr marL="0" marR="0" marT="0" marB="0" anchor="b"/>
                </a:tc>
                <a:tc>
                  <a:txBody>
                    <a:bodyPr/>
                    <a:lstStyle/>
                    <a:p>
                      <a:pPr algn="ctr" fontAlgn="b"/>
                      <a:r>
                        <a:rPr lang="is-IS" sz="1200" b="0" i="0" u="none" strike="noStrike" dirty="0">
                          <a:solidFill>
                            <a:srgbClr val="000000"/>
                          </a:solidFill>
                          <a:effectLst/>
                          <a:latin typeface="+mn-lt"/>
                        </a:rPr>
                        <a:t>1,983</a:t>
                      </a:r>
                    </a:p>
                  </a:txBody>
                  <a:tcPr marL="0" marR="0" marT="0" marB="0" anchor="b"/>
                </a:tc>
                <a:tc>
                  <a:txBody>
                    <a:bodyPr/>
                    <a:lstStyle/>
                    <a:p>
                      <a:pPr algn="ctr" fontAlgn="b"/>
                      <a:r>
                        <a:rPr lang="is-IS" sz="1200" b="0" i="0" u="none" strike="noStrike" dirty="0">
                          <a:solidFill>
                            <a:srgbClr val="000000"/>
                          </a:solidFill>
                          <a:effectLst/>
                          <a:latin typeface="+mn-lt"/>
                        </a:rPr>
                        <a:t>2,056</a:t>
                      </a:r>
                    </a:p>
                  </a:txBody>
                  <a:tcPr marL="0" marR="0" marT="0" marB="0" anchor="b"/>
                </a:tc>
                <a:tc>
                  <a:txBody>
                    <a:bodyPr/>
                    <a:lstStyle/>
                    <a:p>
                      <a:pPr algn="ctr" fontAlgn="b"/>
                      <a:r>
                        <a:rPr lang="is-IS" sz="1200" b="0" i="0" u="none" strike="noStrike" dirty="0">
                          <a:solidFill>
                            <a:srgbClr val="000000"/>
                          </a:solidFill>
                          <a:effectLst/>
                          <a:latin typeface="+mn-lt"/>
                        </a:rPr>
                        <a:t>(77)</a:t>
                      </a:r>
                    </a:p>
                  </a:txBody>
                  <a:tcPr marL="0" marR="0" marT="0" marB="0" anchor="b"/>
                </a:tc>
                <a:tc>
                  <a:txBody>
                    <a:bodyPr/>
                    <a:lstStyle/>
                    <a:p>
                      <a:pPr algn="ctr" fontAlgn="b"/>
                      <a:r>
                        <a:rPr lang="it-IT" sz="1200" b="0" i="0" u="none" strike="noStrike" dirty="0">
                          <a:solidFill>
                            <a:srgbClr val="FF0000"/>
                          </a:solidFill>
                          <a:effectLst/>
                          <a:latin typeface="+mn-lt"/>
                        </a:rPr>
                        <a:t>104%</a:t>
                      </a:r>
                    </a:p>
                  </a:txBody>
                  <a:tcPr marL="0" marR="0" marT="0" marB="0" anchor="b"/>
                </a:tc>
                <a:tc>
                  <a:txBody>
                    <a:bodyPr/>
                    <a:lstStyle/>
                    <a:p>
                      <a:pPr algn="ctr" fontAlgn="b"/>
                      <a:endParaRPr lang="sk-SK" sz="1200" b="0" i="0" u="none" strike="noStrike" dirty="0">
                        <a:solidFill>
                          <a:srgbClr val="000000"/>
                        </a:solidFill>
                        <a:effectLst/>
                        <a:latin typeface="+mn-lt"/>
                      </a:endParaRPr>
                    </a:p>
                  </a:txBody>
                  <a:tcPr marL="0" marR="0" marT="0" marB="0" anchor="b">
                    <a:solidFill>
                      <a:schemeClr val="bg2">
                        <a:lumMod val="90000"/>
                      </a:schemeClr>
                    </a:solidFill>
                  </a:tcPr>
                </a:tc>
                <a:tc>
                  <a:txBody>
                    <a:bodyPr/>
                    <a:lstStyle/>
                    <a:p>
                      <a:pPr algn="ctr" fontAlgn="b"/>
                      <a:endParaRPr lang="sk-SK" sz="1200" b="0" i="0" u="none" strike="noStrike" dirty="0">
                        <a:solidFill>
                          <a:srgbClr val="000000"/>
                        </a:solidFill>
                        <a:effectLst/>
                        <a:latin typeface="+mn-lt"/>
                      </a:endParaRPr>
                    </a:p>
                  </a:txBody>
                  <a:tcPr marL="0" marR="0" marT="0" marB="0" anchor="b">
                    <a:solidFill>
                      <a:schemeClr val="bg2">
                        <a:lumMod val="90000"/>
                      </a:schemeClr>
                    </a:solidFill>
                  </a:tcPr>
                </a:tc>
                <a:extLst>
                  <a:ext uri="{0D108BD9-81ED-4DB2-BD59-A6C34878D82A}">
                    <a16:rowId xmlns:a16="http://schemas.microsoft.com/office/drawing/2014/main" val="244804069"/>
                  </a:ext>
                </a:extLst>
              </a:tr>
              <a:tr h="237562">
                <a:tc>
                  <a:txBody>
                    <a:bodyPr/>
                    <a:lstStyle/>
                    <a:p>
                      <a:pPr algn="l" fontAlgn="b"/>
                      <a:r>
                        <a:rPr lang="en-US" sz="1200" b="0" i="0" u="none" strike="noStrike" dirty="0">
                          <a:solidFill>
                            <a:srgbClr val="000000"/>
                          </a:solidFill>
                          <a:effectLst/>
                          <a:latin typeface="+mn-lt"/>
                        </a:rPr>
                        <a:t>Westside High School*</a:t>
                      </a:r>
                    </a:p>
                  </a:txBody>
                  <a:tcPr marL="0" marR="0" marT="0" marB="0" anchor="b"/>
                </a:tc>
                <a:tc>
                  <a:txBody>
                    <a:bodyPr/>
                    <a:lstStyle/>
                    <a:p>
                      <a:pPr algn="ctr" fontAlgn="b"/>
                      <a:r>
                        <a:rPr lang="is-IS" sz="1200" b="0" i="0" u="none" strike="noStrike" dirty="0">
                          <a:solidFill>
                            <a:srgbClr val="000000"/>
                          </a:solidFill>
                          <a:effectLst/>
                          <a:latin typeface="+mn-lt"/>
                        </a:rPr>
                        <a:t>217</a:t>
                      </a:r>
                    </a:p>
                  </a:txBody>
                  <a:tcPr marL="0" marR="0" marT="0" marB="0" anchor="b"/>
                </a:tc>
                <a:tc>
                  <a:txBody>
                    <a:bodyPr/>
                    <a:lstStyle/>
                    <a:p>
                      <a:pPr algn="ctr" fontAlgn="b"/>
                      <a:r>
                        <a:rPr lang="is-IS" sz="1200" b="0" i="0" u="none" strike="noStrike" dirty="0">
                          <a:solidFill>
                            <a:srgbClr val="000000"/>
                          </a:solidFill>
                          <a:effectLst/>
                          <a:latin typeface="+mn-lt"/>
                        </a:rPr>
                        <a:t>185</a:t>
                      </a:r>
                    </a:p>
                  </a:txBody>
                  <a:tcPr marL="0" marR="0" marT="0" marB="0" anchor="b"/>
                </a:tc>
                <a:tc>
                  <a:txBody>
                    <a:bodyPr/>
                    <a:lstStyle/>
                    <a:p>
                      <a:pPr algn="ctr" fontAlgn="b"/>
                      <a:r>
                        <a:rPr lang="is-IS" sz="1200" b="0" i="0" u="none" strike="noStrike" dirty="0">
                          <a:solidFill>
                            <a:srgbClr val="000000"/>
                          </a:solidFill>
                          <a:effectLst/>
                          <a:latin typeface="+mn-lt"/>
                        </a:rPr>
                        <a:t>32</a:t>
                      </a:r>
                    </a:p>
                  </a:txBody>
                  <a:tcPr marL="0" marR="0" marT="0" marB="0" anchor="b"/>
                </a:tc>
                <a:tc>
                  <a:txBody>
                    <a:bodyPr/>
                    <a:lstStyle/>
                    <a:p>
                      <a:pPr algn="ctr" fontAlgn="b"/>
                      <a:r>
                        <a:rPr lang="it-IT" sz="1200" b="0" i="0" u="none" strike="noStrike" dirty="0">
                          <a:solidFill>
                            <a:schemeClr val="tx1"/>
                          </a:solidFill>
                          <a:effectLst/>
                          <a:latin typeface="+mn-lt"/>
                        </a:rPr>
                        <a:t>85%</a:t>
                      </a:r>
                    </a:p>
                  </a:txBody>
                  <a:tcPr marL="0" marR="0" marT="0" marB="0" anchor="b"/>
                </a:tc>
                <a:tc>
                  <a:txBody>
                    <a:bodyPr/>
                    <a:lstStyle/>
                    <a:p>
                      <a:pPr algn="ctr" fontAlgn="b"/>
                      <a:endParaRPr lang="sk-SK" sz="1200" b="0" i="0" u="none" strike="noStrike" dirty="0">
                        <a:solidFill>
                          <a:srgbClr val="000000"/>
                        </a:solidFill>
                        <a:effectLst/>
                        <a:latin typeface="+mn-lt"/>
                      </a:endParaRPr>
                    </a:p>
                  </a:txBody>
                  <a:tcPr marL="0" marR="0" marT="0" marB="0" anchor="b">
                    <a:solidFill>
                      <a:schemeClr val="bg2">
                        <a:lumMod val="90000"/>
                      </a:schemeClr>
                    </a:solidFill>
                  </a:tcPr>
                </a:tc>
                <a:tc>
                  <a:txBody>
                    <a:bodyPr/>
                    <a:lstStyle/>
                    <a:p>
                      <a:pPr algn="ctr" fontAlgn="b"/>
                      <a:endParaRPr lang="sk-SK" sz="1200" b="0" i="0" u="none" strike="noStrike" dirty="0">
                        <a:solidFill>
                          <a:srgbClr val="000000"/>
                        </a:solidFill>
                        <a:effectLst/>
                        <a:latin typeface="+mn-lt"/>
                      </a:endParaRPr>
                    </a:p>
                  </a:txBody>
                  <a:tcPr marL="0" marR="0" marT="0" marB="0" anchor="b">
                    <a:solidFill>
                      <a:schemeClr val="bg2">
                        <a:lumMod val="90000"/>
                      </a:schemeClr>
                    </a:solidFill>
                  </a:tcPr>
                </a:tc>
                <a:extLst>
                  <a:ext uri="{0D108BD9-81ED-4DB2-BD59-A6C34878D82A}">
                    <a16:rowId xmlns:a16="http://schemas.microsoft.com/office/drawing/2014/main" val="2985995172"/>
                  </a:ext>
                </a:extLst>
              </a:tr>
              <a:tr h="237562">
                <a:tc>
                  <a:txBody>
                    <a:bodyPr/>
                    <a:lstStyle/>
                    <a:p>
                      <a:pPr algn="r" fontAlgn="b"/>
                      <a:r>
                        <a:rPr lang="en-US" sz="1200" b="1" u="none" strike="noStrike" dirty="0">
                          <a:effectLst/>
                          <a:latin typeface="+mn-lt"/>
                        </a:rPr>
                        <a:t>High School Total</a:t>
                      </a:r>
                      <a:endParaRPr lang="en-US" sz="1200" b="1" i="0" u="none" strike="noStrike" dirty="0">
                        <a:solidFill>
                          <a:srgbClr val="000000"/>
                        </a:solidFill>
                        <a:effectLst/>
                        <a:latin typeface="+mn-lt"/>
                      </a:endParaRPr>
                    </a:p>
                  </a:txBody>
                  <a:tcPr marL="0" marR="0" marT="0" marB="0" anchor="b">
                    <a:solidFill>
                      <a:schemeClr val="bg2">
                        <a:lumMod val="90000"/>
                      </a:schemeClr>
                    </a:solidFill>
                  </a:tcPr>
                </a:tc>
                <a:tc>
                  <a:txBody>
                    <a:bodyPr/>
                    <a:lstStyle/>
                    <a:p>
                      <a:pPr algn="ctr" fontAlgn="b"/>
                      <a:r>
                        <a:rPr lang="cs-CZ" sz="1200" b="1" u="none" strike="noStrike" dirty="0">
                          <a:effectLst/>
                          <a:latin typeface="+mn-lt"/>
                        </a:rPr>
                        <a:t> 2,200</a:t>
                      </a:r>
                      <a:endParaRPr lang="cs-CZ" sz="1200" b="1" i="0" u="none" strike="noStrike" dirty="0">
                        <a:solidFill>
                          <a:srgbClr val="000000"/>
                        </a:solidFill>
                        <a:effectLst/>
                        <a:latin typeface="+mn-lt"/>
                      </a:endParaRPr>
                    </a:p>
                  </a:txBody>
                  <a:tcPr marL="0" marR="0" marT="0" marB="0" anchor="b">
                    <a:solidFill>
                      <a:schemeClr val="bg2">
                        <a:lumMod val="90000"/>
                      </a:schemeClr>
                    </a:solidFill>
                  </a:tcPr>
                </a:tc>
                <a:tc>
                  <a:txBody>
                    <a:bodyPr/>
                    <a:lstStyle/>
                    <a:p>
                      <a:pPr algn="ctr" fontAlgn="b"/>
                      <a:r>
                        <a:rPr lang="is-IS" sz="1200" b="1" u="none" strike="noStrike" dirty="0">
                          <a:effectLst/>
                          <a:latin typeface="+mn-lt"/>
                        </a:rPr>
                        <a:t>2,241</a:t>
                      </a:r>
                      <a:endParaRPr lang="is-IS" sz="1200" b="1" i="0" u="none" strike="noStrike" dirty="0">
                        <a:solidFill>
                          <a:srgbClr val="000000"/>
                        </a:solidFill>
                        <a:effectLst/>
                        <a:latin typeface="+mn-lt"/>
                      </a:endParaRPr>
                    </a:p>
                  </a:txBody>
                  <a:tcPr marL="0" marR="0" marT="0" marB="0" anchor="b">
                    <a:solidFill>
                      <a:schemeClr val="bg2">
                        <a:lumMod val="90000"/>
                      </a:schemeClr>
                    </a:solidFill>
                  </a:tcPr>
                </a:tc>
                <a:tc>
                  <a:txBody>
                    <a:bodyPr/>
                    <a:lstStyle/>
                    <a:p>
                      <a:pPr algn="ctr" fontAlgn="b"/>
                      <a:r>
                        <a:rPr lang="is-IS" sz="1200" b="1" u="none" strike="noStrike" dirty="0">
                          <a:effectLst/>
                          <a:latin typeface="+mn-lt"/>
                        </a:rPr>
                        <a:t>(41)</a:t>
                      </a:r>
                      <a:endParaRPr lang="is-IS" sz="1200" b="1" i="0" u="none" strike="noStrike" dirty="0">
                        <a:solidFill>
                          <a:srgbClr val="000000"/>
                        </a:solidFill>
                        <a:effectLst/>
                        <a:latin typeface="+mn-lt"/>
                      </a:endParaRPr>
                    </a:p>
                  </a:txBody>
                  <a:tcPr marL="0" marR="0" marT="0" marB="0" anchor="b">
                    <a:solidFill>
                      <a:schemeClr val="bg2">
                        <a:lumMod val="90000"/>
                      </a:schemeClr>
                    </a:solidFill>
                  </a:tcPr>
                </a:tc>
                <a:tc>
                  <a:txBody>
                    <a:bodyPr/>
                    <a:lstStyle/>
                    <a:p>
                      <a:pPr algn="ctr" fontAlgn="b"/>
                      <a:r>
                        <a:rPr lang="it-IT" sz="1200" b="1" u="none" strike="noStrike" dirty="0">
                          <a:solidFill>
                            <a:srgbClr val="FF0000"/>
                          </a:solidFill>
                          <a:effectLst/>
                          <a:latin typeface="+mn-lt"/>
                        </a:rPr>
                        <a:t>102%</a:t>
                      </a:r>
                      <a:endParaRPr lang="it-IT" sz="1200" b="1" i="0" u="none" strike="noStrike" dirty="0">
                        <a:solidFill>
                          <a:srgbClr val="FF0000"/>
                        </a:solidFill>
                        <a:effectLst/>
                        <a:latin typeface="+mn-lt"/>
                      </a:endParaRPr>
                    </a:p>
                  </a:txBody>
                  <a:tcPr marL="0" marR="0" marT="0" marB="0" anchor="b">
                    <a:solidFill>
                      <a:schemeClr val="bg2">
                        <a:lumMod val="90000"/>
                      </a:schemeClr>
                    </a:solidFill>
                  </a:tcPr>
                </a:tc>
                <a:tc>
                  <a:txBody>
                    <a:bodyPr/>
                    <a:lstStyle/>
                    <a:p>
                      <a:pPr algn="ctr" fontAlgn="b"/>
                      <a:r>
                        <a:rPr lang="is-IS" sz="1200" b="1" u="none" strike="noStrike" dirty="0">
                          <a:effectLst/>
                          <a:latin typeface="+mn-lt"/>
                        </a:rPr>
                        <a:t>2,215</a:t>
                      </a:r>
                      <a:endParaRPr lang="is-IS" sz="1200" b="1" i="0" u="none" strike="noStrike" dirty="0">
                        <a:solidFill>
                          <a:srgbClr val="000000"/>
                        </a:solidFill>
                        <a:effectLst/>
                        <a:latin typeface="+mn-lt"/>
                      </a:endParaRPr>
                    </a:p>
                  </a:txBody>
                  <a:tcPr marL="0" marR="0" marT="0" marB="0" anchor="b">
                    <a:solidFill>
                      <a:schemeClr val="bg2">
                        <a:lumMod val="90000"/>
                      </a:schemeClr>
                    </a:solidFill>
                  </a:tcPr>
                </a:tc>
                <a:tc>
                  <a:txBody>
                    <a:bodyPr/>
                    <a:lstStyle/>
                    <a:p>
                      <a:pPr algn="ctr" fontAlgn="b"/>
                      <a:r>
                        <a:rPr lang="pt-BR" sz="1200" b="1" u="none" strike="noStrike" dirty="0">
                          <a:solidFill>
                            <a:srgbClr val="FF0000"/>
                          </a:solidFill>
                          <a:effectLst/>
                          <a:latin typeface="+mn-lt"/>
                        </a:rPr>
                        <a:t>101%</a:t>
                      </a:r>
                      <a:endParaRPr lang="pt-BR" sz="1200" b="1" i="0" u="none" strike="noStrike" dirty="0">
                        <a:solidFill>
                          <a:srgbClr val="FF0000"/>
                        </a:solidFill>
                        <a:effectLst/>
                        <a:latin typeface="+mn-lt"/>
                      </a:endParaRPr>
                    </a:p>
                  </a:txBody>
                  <a:tcPr marL="0" marR="0" marT="0" marB="0" anchor="b">
                    <a:solidFill>
                      <a:schemeClr val="bg2">
                        <a:lumMod val="90000"/>
                      </a:schemeClr>
                    </a:solidFill>
                  </a:tcPr>
                </a:tc>
                <a:extLst>
                  <a:ext uri="{0D108BD9-81ED-4DB2-BD59-A6C34878D82A}">
                    <a16:rowId xmlns:a16="http://schemas.microsoft.com/office/drawing/2014/main" val="2523216632"/>
                  </a:ext>
                </a:extLst>
              </a:tr>
              <a:tr h="237562">
                <a:tc>
                  <a:txBody>
                    <a:bodyPr/>
                    <a:lstStyle/>
                    <a:p>
                      <a:pPr algn="l" fontAlgn="b"/>
                      <a:r>
                        <a:rPr lang="en-US" sz="1200" b="0" i="0" u="none" strike="noStrike" dirty="0">
                          <a:solidFill>
                            <a:srgbClr val="000000"/>
                          </a:solidFill>
                          <a:effectLst/>
                          <a:latin typeface="+mn-lt"/>
                        </a:rPr>
                        <a:t>Castle Rock Early Learning Ctr</a:t>
                      </a:r>
                    </a:p>
                  </a:txBody>
                  <a:tcPr marL="0" marR="0" marT="0" marB="0" anchor="b"/>
                </a:tc>
                <a:tc>
                  <a:txBody>
                    <a:bodyPr/>
                    <a:lstStyle/>
                    <a:p>
                      <a:pPr algn="ctr" fontAlgn="b"/>
                      <a:r>
                        <a:rPr lang="is-IS" sz="1200" b="0" i="0" u="none" strike="noStrike" dirty="0">
                          <a:solidFill>
                            <a:srgbClr val="000000"/>
                          </a:solidFill>
                          <a:effectLst/>
                          <a:latin typeface="+mn-lt"/>
                        </a:rPr>
                        <a:t>189</a:t>
                      </a:r>
                    </a:p>
                  </a:txBody>
                  <a:tcPr marL="0" marR="0" marT="0" marB="0" anchor="b"/>
                </a:tc>
                <a:tc>
                  <a:txBody>
                    <a:bodyPr/>
                    <a:lstStyle/>
                    <a:p>
                      <a:pPr algn="ctr" fontAlgn="b"/>
                      <a:r>
                        <a:rPr lang="is-IS" sz="1200" b="0" i="0" u="none" strike="noStrike" dirty="0">
                          <a:solidFill>
                            <a:srgbClr val="000000"/>
                          </a:solidFill>
                          <a:effectLst/>
                          <a:latin typeface="+mn-lt"/>
                        </a:rPr>
                        <a:t>150</a:t>
                      </a: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s-IS" sz="1200" b="0" i="0" u="none" strike="noStrike" dirty="0">
                          <a:solidFill>
                            <a:srgbClr val="000000"/>
                          </a:solidFill>
                          <a:effectLst/>
                          <a:latin typeface="+mn-lt"/>
                        </a:rPr>
                        <a:t>39</a:t>
                      </a:r>
                    </a:p>
                  </a:txBody>
                  <a:tcPr marL="0" marR="0" marT="0" marB="0" anchor="b"/>
                </a:tc>
                <a:tc>
                  <a:txBody>
                    <a:bodyPr/>
                    <a:lstStyle/>
                    <a:p>
                      <a:pPr algn="ctr" fontAlgn="b"/>
                      <a:r>
                        <a:rPr lang="it-IT" sz="1200" b="0" i="0" u="none" strike="noStrike" dirty="0">
                          <a:solidFill>
                            <a:srgbClr val="000000"/>
                          </a:solidFill>
                          <a:effectLst/>
                          <a:latin typeface="+mn-lt"/>
                        </a:rPr>
                        <a:t>79%</a:t>
                      </a:r>
                    </a:p>
                  </a:txBody>
                  <a:tcPr marL="0" marR="0" marT="0" marB="0" anchor="b"/>
                </a:tc>
                <a:tc>
                  <a:txBody>
                    <a:bodyPr/>
                    <a:lstStyle/>
                    <a:p>
                      <a:pPr algn="ctr" fontAlgn="b"/>
                      <a:endParaRPr lang="sk-SK" sz="1200" b="0" i="0" u="none" strike="noStrike" dirty="0">
                        <a:solidFill>
                          <a:srgbClr val="000000"/>
                        </a:solidFill>
                        <a:effectLst/>
                        <a:latin typeface="+mn-lt"/>
                      </a:endParaRPr>
                    </a:p>
                  </a:txBody>
                  <a:tcPr marL="0" marR="0" marT="0" marB="0" anchor="b">
                    <a:solidFill>
                      <a:schemeClr val="bg2">
                        <a:lumMod val="90000"/>
                      </a:schemeClr>
                    </a:solidFill>
                  </a:tcPr>
                </a:tc>
                <a:tc>
                  <a:txBody>
                    <a:bodyPr/>
                    <a:lstStyle/>
                    <a:p>
                      <a:pPr algn="ctr" fontAlgn="b"/>
                      <a:endParaRPr lang="sk-SK" sz="1200" b="0" i="0" u="none" strike="noStrike" dirty="0">
                        <a:solidFill>
                          <a:srgbClr val="000000"/>
                        </a:solidFill>
                        <a:effectLst/>
                        <a:latin typeface="+mn-lt"/>
                      </a:endParaRPr>
                    </a:p>
                  </a:txBody>
                  <a:tcPr marL="0" marR="0" marT="0" marB="0" anchor="b">
                    <a:solidFill>
                      <a:schemeClr val="bg2">
                        <a:lumMod val="90000"/>
                      </a:schemeClr>
                    </a:solidFill>
                  </a:tcPr>
                </a:tc>
                <a:extLst>
                  <a:ext uri="{0D108BD9-81ED-4DB2-BD59-A6C34878D82A}">
                    <a16:rowId xmlns:a16="http://schemas.microsoft.com/office/drawing/2014/main" val="2251763913"/>
                  </a:ext>
                </a:extLst>
              </a:tr>
              <a:tr h="237562">
                <a:tc>
                  <a:txBody>
                    <a:bodyPr/>
                    <a:lstStyle/>
                    <a:p>
                      <a:pPr algn="l" fontAlgn="b"/>
                      <a:r>
                        <a:rPr lang="en-US" sz="1200" b="0" i="0" u="none" strike="noStrike" dirty="0">
                          <a:solidFill>
                            <a:srgbClr val="000000"/>
                          </a:solidFill>
                          <a:effectLst/>
                          <a:latin typeface="+mn-lt"/>
                        </a:rPr>
                        <a:t>Valley Academy K-8</a:t>
                      </a:r>
                    </a:p>
                  </a:txBody>
                  <a:tcPr marL="0" marR="0" marT="0" marB="0" anchor="b"/>
                </a:tc>
                <a:tc>
                  <a:txBody>
                    <a:bodyPr/>
                    <a:lstStyle/>
                    <a:p>
                      <a:pPr algn="ctr" fontAlgn="b"/>
                      <a:r>
                        <a:rPr lang="is-IS" sz="1200" b="0" i="0" u="none" strike="noStrike" dirty="0">
                          <a:solidFill>
                            <a:srgbClr val="000000"/>
                          </a:solidFill>
                          <a:effectLst/>
                          <a:latin typeface="+mn-lt"/>
                        </a:rPr>
                        <a:t>192</a:t>
                      </a:r>
                    </a:p>
                  </a:txBody>
                  <a:tcPr marL="0" marR="0" marT="0" marB="0" anchor="b"/>
                </a:tc>
                <a:tc>
                  <a:txBody>
                    <a:bodyPr/>
                    <a:lstStyle/>
                    <a:p>
                      <a:pPr algn="ctr" fontAlgn="b"/>
                      <a:r>
                        <a:rPr lang="is-IS" sz="1200" b="0" i="0" u="none" strike="noStrike" dirty="0">
                          <a:solidFill>
                            <a:srgbClr val="000000"/>
                          </a:solidFill>
                          <a:effectLst/>
                          <a:latin typeface="+mn-lt"/>
                        </a:rPr>
                        <a:t>221</a:t>
                      </a: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s-IS" sz="1200" b="0" i="0" u="none" strike="noStrike" dirty="0">
                          <a:solidFill>
                            <a:srgbClr val="000000"/>
                          </a:solidFill>
                          <a:effectLst/>
                          <a:latin typeface="+mn-lt"/>
                        </a:rPr>
                        <a:t>(29)</a:t>
                      </a:r>
                    </a:p>
                  </a:txBody>
                  <a:tcPr marL="0" marR="0" marT="0" marB="0" anchor="b"/>
                </a:tc>
                <a:tc>
                  <a:txBody>
                    <a:bodyPr/>
                    <a:lstStyle/>
                    <a:p>
                      <a:pPr algn="ctr" fontAlgn="b"/>
                      <a:r>
                        <a:rPr lang="it-IT" sz="1200" b="0" i="0" u="none" strike="noStrike" dirty="0">
                          <a:solidFill>
                            <a:srgbClr val="FF0000"/>
                          </a:solidFill>
                          <a:effectLst/>
                          <a:latin typeface="+mn-lt"/>
                        </a:rPr>
                        <a:t>115%</a:t>
                      </a:r>
                    </a:p>
                  </a:txBody>
                  <a:tcPr marL="0" marR="0" marT="0" marB="0" anchor="b"/>
                </a:tc>
                <a:tc>
                  <a:txBody>
                    <a:bodyPr/>
                    <a:lstStyle/>
                    <a:p>
                      <a:pPr algn="ctr" fontAlgn="b"/>
                      <a:endParaRPr lang="sk-SK" sz="1200" b="0" i="0" u="none" strike="noStrike" dirty="0">
                        <a:solidFill>
                          <a:srgbClr val="000000"/>
                        </a:solidFill>
                        <a:effectLst/>
                        <a:latin typeface="+mn-lt"/>
                      </a:endParaRPr>
                    </a:p>
                  </a:txBody>
                  <a:tcPr marL="0" marR="0" marT="0" marB="0" anchor="b">
                    <a:solidFill>
                      <a:schemeClr val="bg2">
                        <a:lumMod val="90000"/>
                      </a:schemeClr>
                    </a:solidFill>
                  </a:tcPr>
                </a:tc>
                <a:tc>
                  <a:txBody>
                    <a:bodyPr/>
                    <a:lstStyle/>
                    <a:p>
                      <a:pPr algn="ctr" fontAlgn="b"/>
                      <a:endParaRPr lang="sk-SK" sz="1200" b="0" i="0" u="none" strike="noStrike" dirty="0">
                        <a:solidFill>
                          <a:srgbClr val="000000"/>
                        </a:solidFill>
                        <a:effectLst/>
                        <a:latin typeface="+mn-lt"/>
                      </a:endParaRPr>
                    </a:p>
                  </a:txBody>
                  <a:tcPr marL="0" marR="0" marT="0" marB="0" anchor="b">
                    <a:solidFill>
                      <a:schemeClr val="bg2">
                        <a:lumMod val="90000"/>
                      </a:schemeClr>
                    </a:solidFill>
                  </a:tcPr>
                </a:tc>
                <a:extLst>
                  <a:ext uri="{0D108BD9-81ED-4DB2-BD59-A6C34878D82A}">
                    <a16:rowId xmlns:a16="http://schemas.microsoft.com/office/drawing/2014/main" val="1365795710"/>
                  </a:ext>
                </a:extLst>
              </a:tr>
              <a:tr h="237562">
                <a:tc>
                  <a:txBody>
                    <a:bodyPr/>
                    <a:lstStyle/>
                    <a:p>
                      <a:pPr algn="r" fontAlgn="b"/>
                      <a:r>
                        <a:rPr lang="en-US" sz="1200" b="1" u="none" strike="noStrike" dirty="0">
                          <a:effectLst/>
                          <a:latin typeface="+mn-lt"/>
                        </a:rPr>
                        <a:t>Other School Total</a:t>
                      </a:r>
                      <a:endParaRPr lang="en-US" sz="1200" b="1" i="0" u="none" strike="noStrike" dirty="0">
                        <a:solidFill>
                          <a:srgbClr val="000000"/>
                        </a:solidFill>
                        <a:effectLst/>
                        <a:latin typeface="+mn-lt"/>
                      </a:endParaRPr>
                    </a:p>
                  </a:txBody>
                  <a:tcPr marL="0" marR="0" marT="0" marB="0" anchor="b">
                    <a:solidFill>
                      <a:schemeClr val="bg2">
                        <a:lumMod val="90000"/>
                      </a:schemeClr>
                    </a:solidFill>
                  </a:tcPr>
                </a:tc>
                <a:tc>
                  <a:txBody>
                    <a:bodyPr/>
                    <a:lstStyle/>
                    <a:p>
                      <a:pPr algn="ctr" fontAlgn="b"/>
                      <a:endParaRPr lang="cs-CZ" sz="1200" b="0" i="0" u="none" strike="noStrike" dirty="0">
                        <a:solidFill>
                          <a:srgbClr val="000000"/>
                        </a:solidFill>
                        <a:effectLst/>
                        <a:latin typeface="+mn-lt"/>
                      </a:endParaRPr>
                    </a:p>
                  </a:txBody>
                  <a:tcPr marL="0" marR="0" marT="0" marB="0" anchor="b">
                    <a:solidFill>
                      <a:schemeClr val="bg2">
                        <a:lumMod val="9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srgbClr val="000000"/>
                        </a:solidFill>
                        <a:effectLst/>
                        <a:uLnTx/>
                        <a:uFillTx/>
                        <a:latin typeface="Calibri" panose="020F0502020204030204"/>
                        <a:ea typeface="+mn-ea"/>
                        <a:cs typeface="+mn-cs"/>
                      </a:endParaRPr>
                    </a:p>
                  </a:txBody>
                  <a:tcPr marL="0" marR="0" marT="0" marB="0" anchor="b">
                    <a:solidFill>
                      <a:schemeClr val="bg2">
                        <a:lumMod val="9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srgbClr val="000000"/>
                        </a:solidFill>
                        <a:effectLst/>
                        <a:uLnTx/>
                        <a:uFillTx/>
                        <a:latin typeface="Calibri" panose="020F0502020204030204"/>
                        <a:ea typeface="+mn-ea"/>
                        <a:cs typeface="+mn-cs"/>
                      </a:endParaRPr>
                    </a:p>
                  </a:txBody>
                  <a:tcPr marL="0" marR="0" marT="0" marB="0" anchor="b">
                    <a:solidFill>
                      <a:schemeClr val="bg2">
                        <a:lumMod val="9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srgbClr val="000000"/>
                        </a:solidFill>
                        <a:effectLst/>
                        <a:uLnTx/>
                        <a:uFillTx/>
                        <a:latin typeface="Calibri" panose="020F0502020204030204"/>
                        <a:ea typeface="+mn-ea"/>
                        <a:cs typeface="+mn-cs"/>
                      </a:endParaRPr>
                    </a:p>
                  </a:txBody>
                  <a:tcPr marL="0" marR="0" marT="0" marB="0" anchor="b">
                    <a:solidFill>
                      <a:schemeClr val="bg2">
                        <a:lumMod val="9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srgbClr val="000000"/>
                        </a:solidFill>
                        <a:effectLst/>
                        <a:uLnTx/>
                        <a:uFillTx/>
                        <a:latin typeface="Calibri" panose="020F0502020204030204"/>
                        <a:ea typeface="+mn-ea"/>
                        <a:cs typeface="+mn-cs"/>
                      </a:endParaRPr>
                    </a:p>
                  </a:txBody>
                  <a:tcPr marL="0" marR="0" marT="0" marB="0" anchor="b">
                    <a:solidFill>
                      <a:schemeClr val="bg2">
                        <a:lumMod val="9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srgbClr val="000000"/>
                        </a:solidFill>
                        <a:effectLst/>
                        <a:uLnTx/>
                        <a:uFillTx/>
                        <a:latin typeface="Calibri" panose="020F0502020204030204"/>
                        <a:ea typeface="+mn-ea"/>
                        <a:cs typeface="+mn-cs"/>
                      </a:endParaRPr>
                    </a:p>
                  </a:txBody>
                  <a:tcPr marL="0" marR="0" marT="0" marB="0" anchor="b">
                    <a:solidFill>
                      <a:schemeClr val="bg2">
                        <a:lumMod val="90000"/>
                      </a:schemeClr>
                    </a:solidFill>
                  </a:tcPr>
                </a:tc>
                <a:extLst>
                  <a:ext uri="{0D108BD9-81ED-4DB2-BD59-A6C34878D82A}">
                    <a16:rowId xmlns:a16="http://schemas.microsoft.com/office/drawing/2014/main" val="10011"/>
                  </a:ext>
                </a:extLst>
              </a:tr>
              <a:tr h="237562">
                <a:tc>
                  <a:txBody>
                    <a:bodyPr/>
                    <a:lstStyle/>
                    <a:p>
                      <a:pPr algn="l" fontAlgn="b"/>
                      <a:r>
                        <a:rPr lang="en-US" sz="1200" b="1" u="none" strike="noStrike" dirty="0">
                          <a:effectLst/>
                          <a:latin typeface="+mn-lt"/>
                        </a:rPr>
                        <a:t>District Total</a:t>
                      </a:r>
                      <a:endParaRPr lang="en-US" sz="1200" b="1" i="0" u="none" strike="noStrike" dirty="0">
                        <a:solidFill>
                          <a:srgbClr val="000000"/>
                        </a:solidFill>
                        <a:effectLst/>
                        <a:latin typeface="+mn-lt"/>
                      </a:endParaRPr>
                    </a:p>
                  </a:txBody>
                  <a:tcPr marL="0" marR="0" marT="0" marB="0" anchor="b"/>
                </a:tc>
                <a:tc>
                  <a:txBody>
                    <a:bodyPr/>
                    <a:lstStyle/>
                    <a:p>
                      <a:pPr algn="ctr" fontAlgn="b"/>
                      <a:r>
                        <a:rPr lang="is-IS" sz="1200" b="1" u="none" strike="noStrike" dirty="0">
                          <a:effectLst/>
                          <a:latin typeface="+mn-lt"/>
                        </a:rPr>
                        <a:t> 7,333</a:t>
                      </a:r>
                    </a:p>
                  </a:txBody>
                  <a:tcPr marL="0" marR="0" marT="0" marB="0" anchor="b"/>
                </a:tc>
                <a:tc>
                  <a:txBody>
                    <a:bodyPr/>
                    <a:lstStyle/>
                    <a:p>
                      <a:pPr algn="ctr" fontAlgn="b"/>
                      <a:r>
                        <a:rPr lang="is-IS" sz="1200" b="1" u="none" strike="noStrike" dirty="0">
                          <a:effectLst/>
                          <a:latin typeface="+mn-lt"/>
                        </a:rPr>
                        <a:t>6,615</a:t>
                      </a:r>
                      <a:endParaRPr lang="is-IS" sz="1200" b="1" i="0" u="none" strike="noStrike" dirty="0">
                        <a:solidFill>
                          <a:srgbClr val="000000"/>
                        </a:solidFill>
                        <a:effectLst/>
                        <a:latin typeface="+mn-lt"/>
                      </a:endParaRPr>
                    </a:p>
                  </a:txBody>
                  <a:tcPr marL="0" marR="0" marT="0" marB="0" anchor="b"/>
                </a:tc>
                <a:tc>
                  <a:txBody>
                    <a:bodyPr/>
                    <a:lstStyle/>
                    <a:p>
                      <a:pPr algn="ctr" fontAlgn="b"/>
                      <a:r>
                        <a:rPr lang="is-IS" sz="1200" b="1" u="none" strike="noStrike" dirty="0">
                          <a:effectLst/>
                          <a:latin typeface="+mn-lt"/>
                        </a:rPr>
                        <a:t> 718</a:t>
                      </a:r>
                      <a:endParaRPr lang="is-IS" sz="1200" b="1" i="0" u="none" strike="noStrike" dirty="0">
                        <a:solidFill>
                          <a:srgbClr val="000000"/>
                        </a:solidFill>
                        <a:effectLst/>
                        <a:latin typeface="+mn-lt"/>
                      </a:endParaRPr>
                    </a:p>
                  </a:txBody>
                  <a:tcPr marL="0" marR="0" marT="0" marB="0" anchor="b"/>
                </a:tc>
                <a:tc>
                  <a:txBody>
                    <a:bodyPr/>
                    <a:lstStyle/>
                    <a:p>
                      <a:pPr algn="ctr" fontAlgn="b"/>
                      <a:r>
                        <a:rPr lang="sk-SK" sz="1200" u="none" strike="noStrike" dirty="0">
                          <a:effectLst/>
                          <a:latin typeface="+mn-lt"/>
                        </a:rPr>
                        <a:t> 90%</a:t>
                      </a:r>
                      <a:endParaRPr lang="sk-SK" sz="1200" b="0" i="0" u="none" strike="noStrike" dirty="0">
                        <a:solidFill>
                          <a:srgbClr val="BFBFBF"/>
                        </a:solidFill>
                        <a:effectLst/>
                        <a:latin typeface="+mn-lt"/>
                      </a:endParaRPr>
                    </a:p>
                  </a:txBody>
                  <a:tcPr marL="0" marR="0" marT="0" marB="0" anchor="b"/>
                </a:tc>
                <a:tc>
                  <a:txBody>
                    <a:bodyPr/>
                    <a:lstStyle/>
                    <a:p>
                      <a:pPr algn="ctr" fontAlgn="b"/>
                      <a:r>
                        <a:rPr lang="is-IS" sz="1200" b="1" u="none" strike="noStrike" dirty="0">
                          <a:effectLst/>
                          <a:latin typeface="+mn-lt"/>
                        </a:rPr>
                        <a:t>6,404</a:t>
                      </a:r>
                      <a:endParaRPr lang="is-IS" sz="1200" b="1" i="0" u="none" strike="noStrike" dirty="0">
                        <a:solidFill>
                          <a:srgbClr val="000000"/>
                        </a:solidFill>
                        <a:effectLst/>
                        <a:latin typeface="+mn-lt"/>
                      </a:endParaRPr>
                    </a:p>
                  </a:txBody>
                  <a:tcPr marL="0" marR="0" marT="0" marB="0" anchor="b">
                    <a:solidFill>
                      <a:schemeClr val="bg2">
                        <a:lumMod val="90000"/>
                      </a:schemeClr>
                    </a:solidFill>
                  </a:tcPr>
                </a:tc>
                <a:tc>
                  <a:txBody>
                    <a:bodyPr/>
                    <a:lstStyle/>
                    <a:p>
                      <a:pPr algn="ctr" fontAlgn="b"/>
                      <a:r>
                        <a:rPr lang="fi-FI" sz="1200" b="1" i="0" u="none" strike="noStrike" dirty="0">
                          <a:solidFill>
                            <a:srgbClr val="000000"/>
                          </a:solidFill>
                          <a:effectLst/>
                          <a:latin typeface="+mn-lt"/>
                        </a:rPr>
                        <a:t>87%</a:t>
                      </a:r>
                    </a:p>
                  </a:txBody>
                  <a:tcPr marL="0" marR="0" marT="0" marB="0" anchor="b">
                    <a:solidFill>
                      <a:schemeClr val="bg2">
                        <a:lumMod val="90000"/>
                      </a:schemeClr>
                    </a:solidFill>
                  </a:tcPr>
                </a:tc>
                <a:extLst>
                  <a:ext uri="{0D108BD9-81ED-4DB2-BD59-A6C34878D82A}">
                    <a16:rowId xmlns:a16="http://schemas.microsoft.com/office/drawing/2014/main" val="10012"/>
                  </a:ext>
                </a:extLst>
              </a:tr>
            </a:tbl>
          </a:graphicData>
        </a:graphic>
      </p:graphicFrame>
      <p:sp>
        <p:nvSpPr>
          <p:cNvPr id="7" name="TextBox 6">
            <a:extLst>
              <a:ext uri="{FF2B5EF4-FFF2-40B4-BE49-F238E27FC236}">
                <a16:creationId xmlns:a16="http://schemas.microsoft.com/office/drawing/2014/main" id="{BDB5C949-7BDD-D2C2-4DAC-CBAE397CA3DA}"/>
              </a:ext>
            </a:extLst>
          </p:cNvPr>
          <p:cNvSpPr txBox="1"/>
          <p:nvPr/>
        </p:nvSpPr>
        <p:spPr>
          <a:xfrm>
            <a:off x="2181763" y="6350995"/>
            <a:ext cx="6849350" cy="307777"/>
          </a:xfrm>
          <a:prstGeom prst="rect">
            <a:avLst/>
          </a:prstGeom>
          <a:noFill/>
        </p:spPr>
        <p:txBody>
          <a:bodyPr wrap="square" rtlCol="0">
            <a:spAutoFit/>
          </a:bodyPr>
          <a:lstStyle/>
          <a:p>
            <a:r>
              <a:rPr lang="en-US" sz="1400" i="1" dirty="0"/>
              <a:t>*Permanent Capacity does not include portable classrooms EXCEPT at Westside High School</a:t>
            </a:r>
          </a:p>
        </p:txBody>
      </p:sp>
    </p:spTree>
    <p:extLst>
      <p:ext uri="{BB962C8B-B14F-4D97-AF65-F5344CB8AC3E}">
        <p14:creationId xmlns:p14="http://schemas.microsoft.com/office/powerpoint/2010/main" val="2484994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28699" y="294538"/>
            <a:ext cx="7421963" cy="1033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defTabSz="914400">
              <a:lnSpc>
                <a:spcPct val="90000"/>
              </a:lnSpc>
              <a:spcBef>
                <a:spcPct val="0"/>
              </a:spcBef>
              <a:spcAft>
                <a:spcPts val="600"/>
              </a:spcAft>
            </a:pPr>
            <a:r>
              <a:rPr lang="en-US" sz="3500" b="1" dirty="0">
                <a:solidFill>
                  <a:srgbClr val="FFFFFF"/>
                </a:solidFill>
                <a:latin typeface="+mj-lt"/>
                <a:ea typeface="+mj-ea"/>
                <a:cs typeface="+mj-cs"/>
              </a:rPr>
              <a:t>BUILDING CONDITION - PHYSICAL</a:t>
            </a:r>
            <a:endParaRPr lang="en-US" sz="3500" b="1" kern="1200" dirty="0">
              <a:solidFill>
                <a:srgbClr val="FFFFFF"/>
              </a:solidFill>
              <a:latin typeface="+mj-lt"/>
              <a:ea typeface="+mj-ea"/>
              <a:cs typeface="+mj-cs"/>
            </a:endParaRPr>
          </a:p>
        </p:txBody>
      </p:sp>
      <p:pic>
        <p:nvPicPr>
          <p:cNvPr id="10" name="Picture 9" descr="A picture containing text, sign&#10;&#10;Description automatically generated">
            <a:extLst>
              <a:ext uri="{FF2B5EF4-FFF2-40B4-BE49-F238E27FC236}">
                <a16:creationId xmlns:a16="http://schemas.microsoft.com/office/drawing/2014/main" id="{7FF28B3A-6615-4DBA-8C51-B282ABE62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88" y="6001554"/>
            <a:ext cx="1016525" cy="711567"/>
          </a:xfrm>
          <a:prstGeom prst="rect">
            <a:avLst/>
          </a:prstGeom>
        </p:spPr>
      </p:pic>
      <p:sp>
        <p:nvSpPr>
          <p:cNvPr id="12" name="Rectangle 11">
            <a:extLst>
              <a:ext uri="{FF2B5EF4-FFF2-40B4-BE49-F238E27FC236}">
                <a16:creationId xmlns:a16="http://schemas.microsoft.com/office/drawing/2014/main" id="{C53E0C62-2309-EBEE-5081-E165DF4C784C}"/>
              </a:ext>
            </a:extLst>
          </p:cNvPr>
          <p:cNvSpPr/>
          <p:nvPr/>
        </p:nvSpPr>
        <p:spPr>
          <a:xfrm>
            <a:off x="1129413" y="1736085"/>
            <a:ext cx="7402521" cy="1077218"/>
          </a:xfrm>
          <a:prstGeom prst="rect">
            <a:avLst/>
          </a:prstGeom>
        </p:spPr>
        <p:txBody>
          <a:bodyPr wrap="square">
            <a:spAutoFit/>
          </a:bodyPr>
          <a:lstStyle/>
          <a:p>
            <a:pPr algn="ctr"/>
            <a:r>
              <a:rPr lang="en-US" sz="2400" dirty="0">
                <a:solidFill>
                  <a:srgbClr val="0070C0"/>
                </a:solidFill>
              </a:rPr>
              <a:t>CLEAN ENERGY AUDIT PRIORITY</a:t>
            </a:r>
          </a:p>
          <a:p>
            <a:pPr algn="ctr"/>
            <a:r>
              <a:rPr lang="en-US" sz="2000" i="1" dirty="0">
                <a:solidFill>
                  <a:srgbClr val="0070C0"/>
                </a:solidFill>
              </a:rPr>
              <a:t>Schools Prioritized by need, return on investment opportunity and timeliness of action required.</a:t>
            </a:r>
            <a:endParaRPr lang="en-US" sz="2000" i="1" dirty="0"/>
          </a:p>
        </p:txBody>
      </p:sp>
      <p:graphicFrame>
        <p:nvGraphicFramePr>
          <p:cNvPr id="13" name="Table 12">
            <a:extLst>
              <a:ext uri="{FF2B5EF4-FFF2-40B4-BE49-F238E27FC236}">
                <a16:creationId xmlns:a16="http://schemas.microsoft.com/office/drawing/2014/main" id="{F145C70E-8639-76C0-689B-497338CD7740}"/>
              </a:ext>
            </a:extLst>
          </p:cNvPr>
          <p:cNvGraphicFramePr>
            <a:graphicFrameLocks noGrp="1"/>
          </p:cNvGraphicFramePr>
          <p:nvPr>
            <p:extLst>
              <p:ext uri="{D42A27DB-BD31-4B8C-83A1-F6EECF244321}">
                <p14:modId xmlns:p14="http://schemas.microsoft.com/office/powerpoint/2010/main" val="24919516"/>
              </p:ext>
            </p:extLst>
          </p:nvPr>
        </p:nvGraphicFramePr>
        <p:xfrm>
          <a:off x="1681752" y="2951956"/>
          <a:ext cx="5933483" cy="2815190"/>
        </p:xfrm>
        <a:graphic>
          <a:graphicData uri="http://schemas.openxmlformats.org/drawingml/2006/table">
            <a:tbl>
              <a:tblPr>
                <a:tableStyleId>{B301B821-A1FF-4177-AEE7-76D212191A09}</a:tableStyleId>
              </a:tblPr>
              <a:tblGrid>
                <a:gridCol w="453042">
                  <a:extLst>
                    <a:ext uri="{9D8B030D-6E8A-4147-A177-3AD203B41FA5}">
                      <a16:colId xmlns:a16="http://schemas.microsoft.com/office/drawing/2014/main" val="338477566"/>
                    </a:ext>
                  </a:extLst>
                </a:gridCol>
                <a:gridCol w="2952126">
                  <a:extLst>
                    <a:ext uri="{9D8B030D-6E8A-4147-A177-3AD203B41FA5}">
                      <a16:colId xmlns:a16="http://schemas.microsoft.com/office/drawing/2014/main" val="20001"/>
                    </a:ext>
                  </a:extLst>
                </a:gridCol>
                <a:gridCol w="2528315">
                  <a:extLst>
                    <a:ext uri="{9D8B030D-6E8A-4147-A177-3AD203B41FA5}">
                      <a16:colId xmlns:a16="http://schemas.microsoft.com/office/drawing/2014/main" val="1802672418"/>
                    </a:ext>
                  </a:extLst>
                </a:gridCol>
              </a:tblGrid>
              <a:tr h="376790">
                <a:tc>
                  <a:txBody>
                    <a:bodyPr/>
                    <a:lstStyle/>
                    <a:p>
                      <a:pPr marL="0" marR="0" algn="ctr">
                        <a:spcBef>
                          <a:spcPts val="0"/>
                        </a:spcBef>
                        <a:spcAft>
                          <a:spcPts val="0"/>
                        </a:spcAft>
                        <a:tabLst>
                          <a:tab pos="384175" algn="l"/>
                        </a:tabLst>
                      </a:pPr>
                      <a:r>
                        <a:rPr lang="en-US" sz="1600" dirty="0">
                          <a:solidFill>
                            <a:schemeClr val="accent1"/>
                          </a:solidFill>
                          <a:effectLst/>
                          <a:latin typeface="+mn-lt"/>
                          <a:ea typeface="Times New Roman" panose="02020603050405020304" pitchFamily="18" charset="0"/>
                          <a:cs typeface="Times New Roman" panose="02020603050405020304" pitchFamily="18" charset="0"/>
                        </a:rPr>
                        <a:t>1</a:t>
                      </a:r>
                    </a:p>
                  </a:txBody>
                  <a:tcPr marL="68580" marR="68580" marT="0" marB="0" anchor="ctr"/>
                </a:tc>
                <a:tc gridSpan="2">
                  <a:txBody>
                    <a:bodyPr/>
                    <a:lstStyle/>
                    <a:p>
                      <a:pPr marL="0" marR="0">
                        <a:spcBef>
                          <a:spcPts val="0"/>
                        </a:spcBef>
                        <a:spcAft>
                          <a:spcPts val="0"/>
                        </a:spcAft>
                        <a:tabLst>
                          <a:tab pos="384175" algn="l"/>
                        </a:tabLst>
                      </a:pPr>
                      <a:r>
                        <a:rPr lang="en-US" sz="1600" dirty="0">
                          <a:solidFill>
                            <a:schemeClr val="tx1"/>
                          </a:solidFill>
                          <a:effectLst/>
                          <a:latin typeface="+mn-lt"/>
                          <a:ea typeface="Times New Roman" panose="02020603050405020304" pitchFamily="18" charset="0"/>
                          <a:cs typeface="Times New Roman" panose="02020603050405020304" pitchFamily="18" charset="0"/>
                        </a:rPr>
                        <a:t>Wenatchee High School</a:t>
                      </a:r>
                    </a:p>
                  </a:txBody>
                  <a:tcPr marL="68580" marR="68580" marT="0" marB="0" anchor="ctr"/>
                </a:tc>
                <a:tc hMerge="1">
                  <a:txBody>
                    <a:bodyPr/>
                    <a:lstStyle/>
                    <a:p>
                      <a:endParaRPr lang="en-US"/>
                    </a:p>
                  </a:txBody>
                  <a:tcPr/>
                </a:tc>
                <a:extLst>
                  <a:ext uri="{0D108BD9-81ED-4DB2-BD59-A6C34878D82A}">
                    <a16:rowId xmlns:a16="http://schemas.microsoft.com/office/drawing/2014/main" val="10000"/>
                  </a:ext>
                </a:extLst>
              </a:tr>
              <a:tr h="545173">
                <a:tc>
                  <a:txBody>
                    <a:bodyPr/>
                    <a:lstStyle/>
                    <a:p>
                      <a:pPr marL="0" marR="0" algn="ctr">
                        <a:spcBef>
                          <a:spcPts val="0"/>
                        </a:spcBef>
                        <a:spcAft>
                          <a:spcPts val="0"/>
                        </a:spcAft>
                        <a:tabLst>
                          <a:tab pos="384175" algn="l"/>
                        </a:tabLst>
                      </a:pPr>
                      <a:r>
                        <a:rPr lang="en-US" sz="1600" dirty="0">
                          <a:solidFill>
                            <a:schemeClr val="accent1"/>
                          </a:solidFill>
                          <a:effectLst/>
                          <a:latin typeface="+mn-lt"/>
                          <a:ea typeface="Times New Roman" panose="02020603050405020304" pitchFamily="18" charset="0"/>
                          <a:cs typeface="Times New Roman" panose="02020603050405020304" pitchFamily="18" charset="0"/>
                        </a:rPr>
                        <a:t>2</a:t>
                      </a:r>
                    </a:p>
                  </a:txBody>
                  <a:tcPr marL="68580" marR="68580" marT="0" marB="0" anchor="ctr"/>
                </a:tc>
                <a:tc gridSpan="2">
                  <a:txBody>
                    <a:bodyPr/>
                    <a:lstStyle/>
                    <a:p>
                      <a:pPr marL="0" marR="0">
                        <a:spcBef>
                          <a:spcPts val="0"/>
                        </a:spcBef>
                        <a:spcAft>
                          <a:spcPts val="0"/>
                        </a:spcAft>
                        <a:tabLst>
                          <a:tab pos="384175" algn="l"/>
                        </a:tabLst>
                      </a:pPr>
                      <a:r>
                        <a:rPr lang="en-US" sz="1600" dirty="0"/>
                        <a:t>Foothills Middle School</a:t>
                      </a:r>
                    </a:p>
                    <a:p>
                      <a:pPr marL="0" marR="0">
                        <a:spcBef>
                          <a:spcPts val="0"/>
                        </a:spcBef>
                        <a:spcAft>
                          <a:spcPts val="0"/>
                        </a:spcAft>
                        <a:tabLst>
                          <a:tab pos="384175" algn="l"/>
                        </a:tabLst>
                      </a:pPr>
                      <a:r>
                        <a:rPr lang="en-US" sz="1600" dirty="0"/>
                        <a:t>Orchard Middle School</a:t>
                      </a:r>
                    </a:p>
                    <a:p>
                      <a:pPr marL="0" marR="0">
                        <a:spcBef>
                          <a:spcPts val="0"/>
                        </a:spcBef>
                        <a:spcAft>
                          <a:spcPts val="0"/>
                        </a:spcAft>
                        <a:tabLst>
                          <a:tab pos="384175" algn="l"/>
                        </a:tabLst>
                      </a:pPr>
                      <a:r>
                        <a:rPr lang="en-US" sz="1600" dirty="0"/>
                        <a:t>Pioneer Middle School</a:t>
                      </a:r>
                    </a:p>
                  </a:txBody>
                  <a:tcPr marL="68580" marR="68580" marT="0" marB="0"/>
                </a:tc>
                <a:tc hMerge="1">
                  <a:txBody>
                    <a:bodyPr/>
                    <a:lstStyle/>
                    <a:p>
                      <a:endParaRPr lang="en-US"/>
                    </a:p>
                  </a:txBody>
                  <a:tcPr/>
                </a:tc>
                <a:extLst>
                  <a:ext uri="{0D108BD9-81ED-4DB2-BD59-A6C34878D82A}">
                    <a16:rowId xmlns:a16="http://schemas.microsoft.com/office/drawing/2014/main" val="10001"/>
                  </a:ext>
                </a:extLst>
              </a:tr>
              <a:tr h="545173">
                <a:tc>
                  <a:txBody>
                    <a:bodyPr/>
                    <a:lstStyle/>
                    <a:p>
                      <a:pPr marL="0" marR="0" algn="ctr">
                        <a:spcBef>
                          <a:spcPts val="0"/>
                        </a:spcBef>
                        <a:spcAft>
                          <a:spcPts val="0"/>
                        </a:spcAft>
                        <a:tabLst>
                          <a:tab pos="384175" algn="l"/>
                        </a:tabLst>
                      </a:pPr>
                      <a:r>
                        <a:rPr lang="en-US" sz="1600" dirty="0">
                          <a:solidFill>
                            <a:schemeClr val="accent1"/>
                          </a:solidFill>
                          <a:effectLst/>
                          <a:latin typeface="+mn-lt"/>
                          <a:ea typeface="Times New Roman" panose="02020603050405020304" pitchFamily="18" charset="0"/>
                          <a:cs typeface="Times New Roman" panose="02020603050405020304" pitchFamily="18" charset="0"/>
                        </a:rPr>
                        <a:t>3</a:t>
                      </a:r>
                    </a:p>
                  </a:txBody>
                  <a:tcPr marL="68580" marR="68580" marT="0" marB="0" anchor="ctr"/>
                </a:tc>
                <a:tc>
                  <a:txBody>
                    <a:bodyPr/>
                    <a:lstStyle/>
                    <a:p>
                      <a:pPr marL="0" marR="0">
                        <a:spcBef>
                          <a:spcPts val="0"/>
                        </a:spcBef>
                        <a:spcAft>
                          <a:spcPts val="0"/>
                        </a:spcAft>
                        <a:tabLst>
                          <a:tab pos="384175" algn="l"/>
                        </a:tabLst>
                      </a:pPr>
                      <a:r>
                        <a:rPr lang="en-US" sz="1600" dirty="0">
                          <a:solidFill>
                            <a:schemeClr val="tx1"/>
                          </a:solidFill>
                          <a:effectLst/>
                          <a:latin typeface="+mn-lt"/>
                          <a:ea typeface="Times New Roman" panose="02020603050405020304" pitchFamily="18" charset="0"/>
                          <a:cs typeface="Times New Roman" panose="02020603050405020304" pitchFamily="18" charset="0"/>
                        </a:rPr>
                        <a:t>Castle Rock Early Learning Center</a:t>
                      </a:r>
                    </a:p>
                    <a:p>
                      <a:pPr marL="0" marR="0">
                        <a:spcBef>
                          <a:spcPts val="0"/>
                        </a:spcBef>
                        <a:spcAft>
                          <a:spcPts val="0"/>
                        </a:spcAft>
                        <a:tabLst>
                          <a:tab pos="384175" algn="l"/>
                        </a:tabLst>
                      </a:pPr>
                      <a:r>
                        <a:rPr lang="en-US" sz="1600" dirty="0">
                          <a:solidFill>
                            <a:schemeClr val="tx1"/>
                          </a:solidFill>
                          <a:effectLst/>
                          <a:latin typeface="+mn-lt"/>
                          <a:ea typeface="Times New Roman" panose="02020603050405020304" pitchFamily="18" charset="0"/>
                          <a:cs typeface="Times New Roman" panose="02020603050405020304" pitchFamily="18" charset="0"/>
                        </a:rPr>
                        <a:t>Washington Elementary</a:t>
                      </a:r>
                    </a:p>
                    <a:p>
                      <a:pPr marL="0" marR="0">
                        <a:spcBef>
                          <a:spcPts val="0"/>
                        </a:spcBef>
                        <a:spcAft>
                          <a:spcPts val="0"/>
                        </a:spcAft>
                        <a:tabLst>
                          <a:tab pos="384175" algn="l"/>
                        </a:tabLst>
                      </a:pPr>
                      <a:r>
                        <a:rPr lang="en-US" sz="1600" dirty="0">
                          <a:solidFill>
                            <a:schemeClr val="tx1"/>
                          </a:solidFill>
                          <a:effectLst/>
                          <a:latin typeface="+mn-lt"/>
                          <a:ea typeface="Times New Roman" panose="02020603050405020304" pitchFamily="18" charset="0"/>
                          <a:cs typeface="Times New Roman" panose="02020603050405020304" pitchFamily="18" charset="0"/>
                        </a:rPr>
                        <a:t>Columbia Elementary</a:t>
                      </a:r>
                    </a:p>
                    <a:p>
                      <a:pPr marL="0" marR="0">
                        <a:spcBef>
                          <a:spcPts val="0"/>
                        </a:spcBef>
                        <a:spcAft>
                          <a:spcPts val="0"/>
                        </a:spcAft>
                        <a:tabLst>
                          <a:tab pos="384175" algn="l"/>
                        </a:tabLst>
                      </a:pPr>
                      <a:r>
                        <a:rPr lang="en-US" sz="1600" dirty="0">
                          <a:solidFill>
                            <a:schemeClr val="tx1"/>
                          </a:solidFill>
                          <a:effectLst/>
                          <a:latin typeface="+mn-lt"/>
                          <a:ea typeface="Times New Roman" panose="02020603050405020304" pitchFamily="18" charset="0"/>
                          <a:cs typeface="Times New Roman" panose="02020603050405020304" pitchFamily="18" charset="0"/>
                        </a:rPr>
                        <a:t>John Newbery Elementary</a:t>
                      </a:r>
                    </a:p>
                    <a:p>
                      <a:pPr marL="0" marR="0">
                        <a:spcBef>
                          <a:spcPts val="0"/>
                        </a:spcBef>
                        <a:spcAft>
                          <a:spcPts val="0"/>
                        </a:spcAft>
                        <a:tabLst>
                          <a:tab pos="384175" algn="l"/>
                        </a:tabLst>
                      </a:pPr>
                      <a:r>
                        <a:rPr lang="en-US" sz="1600" dirty="0">
                          <a:solidFill>
                            <a:schemeClr val="tx1"/>
                          </a:solidFill>
                          <a:effectLst/>
                          <a:latin typeface="+mn-lt"/>
                          <a:ea typeface="Times New Roman" panose="02020603050405020304" pitchFamily="18" charset="0"/>
                          <a:cs typeface="Times New Roman" panose="02020603050405020304" pitchFamily="18" charset="0"/>
                        </a:rPr>
                        <a:t>Lewis &amp; Clark Elementary</a:t>
                      </a:r>
                    </a:p>
                    <a:p>
                      <a:pPr marL="0" marR="0">
                        <a:spcBef>
                          <a:spcPts val="0"/>
                        </a:spcBef>
                        <a:spcAft>
                          <a:spcPts val="0"/>
                        </a:spcAft>
                        <a:tabLst>
                          <a:tab pos="384175" algn="l"/>
                        </a:tabLst>
                      </a:pPr>
                      <a:r>
                        <a:rPr lang="en-US" sz="1600" dirty="0">
                          <a:solidFill>
                            <a:schemeClr val="tx1"/>
                          </a:solidFill>
                          <a:effectLst/>
                          <a:latin typeface="+mn-lt"/>
                          <a:ea typeface="Times New Roman" panose="02020603050405020304" pitchFamily="18" charset="0"/>
                          <a:cs typeface="Times New Roman" panose="02020603050405020304" pitchFamily="18" charset="0"/>
                        </a:rPr>
                        <a:t>Mission View Elementary</a:t>
                      </a:r>
                    </a:p>
                    <a:p>
                      <a:pPr marL="0" marR="0">
                        <a:spcBef>
                          <a:spcPts val="0"/>
                        </a:spcBef>
                        <a:spcAft>
                          <a:spcPts val="0"/>
                        </a:spcAft>
                        <a:tabLst>
                          <a:tab pos="384175" algn="l"/>
                        </a:tabLst>
                      </a:pPr>
                      <a:r>
                        <a:rPr lang="en-US" sz="1600" dirty="0">
                          <a:solidFill>
                            <a:schemeClr val="tx1"/>
                          </a:solidFill>
                          <a:effectLst/>
                          <a:latin typeface="+mn-lt"/>
                          <a:ea typeface="Times New Roman" panose="02020603050405020304" pitchFamily="18" charset="0"/>
                          <a:cs typeface="Times New Roman" panose="02020603050405020304" pitchFamily="18" charset="0"/>
                        </a:rPr>
                        <a:t>Sunnyslope Elementary</a:t>
                      </a:r>
                    </a:p>
                  </a:txBody>
                  <a:tcPr marL="68580" marR="68580" marT="0" marB="0"/>
                </a:tc>
                <a:tc>
                  <a:txBody>
                    <a:bodyPr/>
                    <a:lstStyle/>
                    <a:p>
                      <a:pPr marL="0" marR="0">
                        <a:spcBef>
                          <a:spcPts val="0"/>
                        </a:spcBef>
                        <a:spcAft>
                          <a:spcPts val="0"/>
                        </a:spcAft>
                        <a:tabLst>
                          <a:tab pos="384175" algn="l"/>
                        </a:tabLst>
                      </a:pPr>
                      <a:r>
                        <a:rPr lang="en-US" sz="1600" dirty="0">
                          <a:solidFill>
                            <a:schemeClr val="tx1"/>
                          </a:solidFill>
                          <a:effectLst/>
                          <a:latin typeface="+mn-lt"/>
                          <a:ea typeface="Times New Roman" panose="02020603050405020304" pitchFamily="18" charset="0"/>
                          <a:cs typeface="Times New Roman" panose="02020603050405020304" pitchFamily="18" charset="0"/>
                        </a:rPr>
                        <a:t>Valley Academy K-8</a:t>
                      </a:r>
                    </a:p>
                    <a:p>
                      <a:pPr marL="0" marR="0">
                        <a:spcBef>
                          <a:spcPts val="0"/>
                        </a:spcBef>
                        <a:spcAft>
                          <a:spcPts val="0"/>
                        </a:spcAft>
                        <a:tabLst>
                          <a:tab pos="384175" algn="l"/>
                        </a:tabLst>
                      </a:pPr>
                      <a:r>
                        <a:rPr lang="en-US" sz="1600" dirty="0">
                          <a:solidFill>
                            <a:schemeClr val="tx1"/>
                          </a:solidFill>
                          <a:effectLst/>
                          <a:latin typeface="+mn-lt"/>
                          <a:ea typeface="Times New Roman" panose="02020603050405020304" pitchFamily="18" charset="0"/>
                          <a:cs typeface="Times New Roman" panose="02020603050405020304" pitchFamily="18" charset="0"/>
                        </a:rPr>
                        <a:t>Westside High School</a:t>
                      </a:r>
                    </a:p>
                    <a:p>
                      <a:pPr marL="0" marR="0">
                        <a:spcBef>
                          <a:spcPts val="0"/>
                        </a:spcBef>
                        <a:spcAft>
                          <a:spcPts val="0"/>
                        </a:spcAft>
                        <a:tabLst>
                          <a:tab pos="384175" algn="l"/>
                        </a:tabLst>
                      </a:pPr>
                      <a:r>
                        <a:rPr lang="en-US" sz="1600" dirty="0">
                          <a:solidFill>
                            <a:schemeClr val="tx1"/>
                          </a:solidFill>
                          <a:effectLst/>
                          <a:latin typeface="+mn-lt"/>
                          <a:ea typeface="Times New Roman" panose="02020603050405020304" pitchFamily="18" charset="0"/>
                          <a:cs typeface="Times New Roman" panose="02020603050405020304" pitchFamily="18" charset="0"/>
                        </a:rPr>
                        <a:t>Wenatchee Valley Technical Skills Center</a:t>
                      </a: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782471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28699" y="294538"/>
            <a:ext cx="7421963" cy="1033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defTabSz="914400">
              <a:lnSpc>
                <a:spcPct val="90000"/>
              </a:lnSpc>
              <a:spcBef>
                <a:spcPct val="0"/>
              </a:spcBef>
              <a:spcAft>
                <a:spcPts val="600"/>
              </a:spcAft>
            </a:pPr>
            <a:r>
              <a:rPr lang="en-US" sz="3500" b="1" dirty="0">
                <a:solidFill>
                  <a:srgbClr val="FFFFFF"/>
                </a:solidFill>
                <a:latin typeface="+mj-lt"/>
                <a:ea typeface="+mj-ea"/>
                <a:cs typeface="+mj-cs"/>
              </a:rPr>
              <a:t>BUILDING CONDITION - PHYSICAL</a:t>
            </a:r>
            <a:endParaRPr lang="en-US" sz="3500" b="1" kern="1200" dirty="0">
              <a:solidFill>
                <a:srgbClr val="FFFFFF"/>
              </a:solidFill>
              <a:latin typeface="+mj-lt"/>
              <a:ea typeface="+mj-ea"/>
              <a:cs typeface="+mj-cs"/>
            </a:endParaRPr>
          </a:p>
        </p:txBody>
      </p:sp>
      <p:pic>
        <p:nvPicPr>
          <p:cNvPr id="10" name="Picture 9" descr="A picture containing text, sign&#10;&#10;Description automatically generated">
            <a:extLst>
              <a:ext uri="{FF2B5EF4-FFF2-40B4-BE49-F238E27FC236}">
                <a16:creationId xmlns:a16="http://schemas.microsoft.com/office/drawing/2014/main" id="{7FF28B3A-6615-4DBA-8C51-B282ABE62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88" y="6001554"/>
            <a:ext cx="1016525" cy="711567"/>
          </a:xfrm>
          <a:prstGeom prst="rect">
            <a:avLst/>
          </a:prstGeom>
        </p:spPr>
      </p:pic>
      <p:sp>
        <p:nvSpPr>
          <p:cNvPr id="12" name="Rectangle 11">
            <a:extLst>
              <a:ext uri="{FF2B5EF4-FFF2-40B4-BE49-F238E27FC236}">
                <a16:creationId xmlns:a16="http://schemas.microsoft.com/office/drawing/2014/main" id="{C53E0C62-2309-EBEE-5081-E165DF4C784C}"/>
              </a:ext>
            </a:extLst>
          </p:cNvPr>
          <p:cNvSpPr/>
          <p:nvPr/>
        </p:nvSpPr>
        <p:spPr>
          <a:xfrm>
            <a:off x="1129413" y="1736085"/>
            <a:ext cx="7402521" cy="830997"/>
          </a:xfrm>
          <a:prstGeom prst="rect">
            <a:avLst/>
          </a:prstGeom>
        </p:spPr>
        <p:txBody>
          <a:bodyPr wrap="square">
            <a:spAutoFit/>
          </a:bodyPr>
          <a:lstStyle/>
          <a:p>
            <a:r>
              <a:rPr lang="en-US" sz="2400" dirty="0">
                <a:solidFill>
                  <a:srgbClr val="0070C0"/>
                </a:solidFill>
              </a:rPr>
              <a:t>Each system sub-score is “weighed” according to its proportional value to the building as a whole</a:t>
            </a:r>
            <a:endParaRPr lang="en-US" dirty="0"/>
          </a:p>
        </p:txBody>
      </p:sp>
      <p:graphicFrame>
        <p:nvGraphicFramePr>
          <p:cNvPr id="13" name="Table 12">
            <a:extLst>
              <a:ext uri="{FF2B5EF4-FFF2-40B4-BE49-F238E27FC236}">
                <a16:creationId xmlns:a16="http://schemas.microsoft.com/office/drawing/2014/main" id="{F145C70E-8639-76C0-689B-497338CD7740}"/>
              </a:ext>
            </a:extLst>
          </p:cNvPr>
          <p:cNvGraphicFramePr>
            <a:graphicFrameLocks noGrp="1"/>
          </p:cNvGraphicFramePr>
          <p:nvPr>
            <p:extLst>
              <p:ext uri="{D42A27DB-BD31-4B8C-83A1-F6EECF244321}">
                <p14:modId xmlns:p14="http://schemas.microsoft.com/office/powerpoint/2010/main" val="1056557747"/>
              </p:ext>
            </p:extLst>
          </p:nvPr>
        </p:nvGraphicFramePr>
        <p:xfrm>
          <a:off x="1129413" y="2662907"/>
          <a:ext cx="7402521" cy="3242821"/>
        </p:xfrm>
        <a:graphic>
          <a:graphicData uri="http://schemas.openxmlformats.org/drawingml/2006/table">
            <a:tbl>
              <a:tblPr>
                <a:tableStyleId>{B301B821-A1FF-4177-AEE7-76D212191A09}</a:tableStyleId>
              </a:tblPr>
              <a:tblGrid>
                <a:gridCol w="1066882">
                  <a:extLst>
                    <a:ext uri="{9D8B030D-6E8A-4147-A177-3AD203B41FA5}">
                      <a16:colId xmlns:a16="http://schemas.microsoft.com/office/drawing/2014/main" val="20000"/>
                    </a:ext>
                  </a:extLst>
                </a:gridCol>
                <a:gridCol w="6335639">
                  <a:extLst>
                    <a:ext uri="{9D8B030D-6E8A-4147-A177-3AD203B41FA5}">
                      <a16:colId xmlns:a16="http://schemas.microsoft.com/office/drawing/2014/main" val="20001"/>
                    </a:ext>
                  </a:extLst>
                </a:gridCol>
              </a:tblGrid>
              <a:tr h="618309">
                <a:tc>
                  <a:txBody>
                    <a:bodyPr/>
                    <a:lstStyle/>
                    <a:p>
                      <a:pPr marL="0" marR="0" indent="0" algn="ctr">
                        <a:lnSpc>
                          <a:spcPct val="200000"/>
                        </a:lnSpc>
                        <a:spcBef>
                          <a:spcPts val="0"/>
                        </a:spcBef>
                        <a:spcAft>
                          <a:spcPts val="0"/>
                        </a:spcAft>
                        <a:tabLst>
                          <a:tab pos="384175" algn="l"/>
                          <a:tab pos="612775" algn="l"/>
                          <a:tab pos="841375" algn="l"/>
                          <a:tab pos="5376545" algn="l"/>
                        </a:tabLst>
                      </a:pPr>
                      <a:r>
                        <a:rPr lang="en-US" sz="1600" dirty="0">
                          <a:effectLst/>
                          <a:latin typeface="+mn-lt"/>
                          <a:ea typeface="Times New Roman" panose="02020603050405020304" pitchFamily="18" charset="0"/>
                          <a:cs typeface="Times New Roman" panose="02020603050405020304" pitchFamily="18" charset="0"/>
                        </a:rPr>
                        <a:t>95+</a:t>
                      </a:r>
                    </a:p>
                  </a:txBody>
                  <a:tcPr marL="68580" marR="68580" marT="0" marB="0"/>
                </a:tc>
                <a:tc>
                  <a:txBody>
                    <a:bodyPr/>
                    <a:lstStyle/>
                    <a:p>
                      <a:pPr marL="0" marR="0">
                        <a:spcBef>
                          <a:spcPts val="0"/>
                        </a:spcBef>
                        <a:spcAft>
                          <a:spcPts val="0"/>
                        </a:spcAft>
                        <a:tabLst>
                          <a:tab pos="384175" algn="l"/>
                        </a:tabLst>
                      </a:pPr>
                      <a:r>
                        <a:rPr lang="en-US" sz="1600" b="1" dirty="0">
                          <a:solidFill>
                            <a:schemeClr val="tx1"/>
                          </a:solidFill>
                          <a:effectLst/>
                          <a:latin typeface="+mn-lt"/>
                          <a:ea typeface="Times New Roman" panose="02020603050405020304" pitchFamily="18" charset="0"/>
                          <a:cs typeface="Times New Roman" panose="02020603050405020304" pitchFamily="18" charset="0"/>
                        </a:rPr>
                        <a:t>Excellent</a:t>
                      </a:r>
                      <a:r>
                        <a:rPr lang="en-US" sz="1600" dirty="0">
                          <a:solidFill>
                            <a:schemeClr val="tx1"/>
                          </a:solidFill>
                          <a:effectLst/>
                          <a:latin typeface="+mn-lt"/>
                          <a:ea typeface="Times New Roman" panose="02020603050405020304" pitchFamily="18" charset="0"/>
                          <a:cs typeface="Times New Roman" panose="02020603050405020304" pitchFamily="18" charset="0"/>
                        </a:rPr>
                        <a:t>:</a:t>
                      </a:r>
                      <a:r>
                        <a:rPr lang="en-US" sz="1600" baseline="0" dirty="0">
                          <a:solidFill>
                            <a:schemeClr val="tx1"/>
                          </a:solidFill>
                          <a:effectLst/>
                          <a:latin typeface="+mn-lt"/>
                          <a:ea typeface="Times New Roman" panose="02020603050405020304" pitchFamily="18" charset="0"/>
                          <a:cs typeface="Times New Roman" panose="02020603050405020304" pitchFamily="18" charset="0"/>
                        </a:rPr>
                        <a:t>  </a:t>
                      </a:r>
                      <a:r>
                        <a:rPr lang="en-US" sz="1600" dirty="0">
                          <a:solidFill>
                            <a:schemeClr val="tx1"/>
                          </a:solidFill>
                          <a:effectLst/>
                          <a:latin typeface="+mn-lt"/>
                        </a:rPr>
                        <a:t>The building and/or a majority of its systems are in  excellent condition and only require preventative maintenance</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656128">
                <a:tc>
                  <a:txBody>
                    <a:bodyPr/>
                    <a:lstStyle/>
                    <a:p>
                      <a:pPr marL="0" marR="0" indent="0" algn="ctr">
                        <a:lnSpc>
                          <a:spcPct val="200000"/>
                        </a:lnSpc>
                        <a:spcBef>
                          <a:spcPts val="0"/>
                        </a:spcBef>
                        <a:spcAft>
                          <a:spcPts val="0"/>
                        </a:spcAft>
                        <a:tabLst>
                          <a:tab pos="384175" algn="l"/>
                          <a:tab pos="612775" algn="l"/>
                          <a:tab pos="841375" algn="l"/>
                          <a:tab pos="5376545" algn="l"/>
                        </a:tabLst>
                      </a:pPr>
                      <a:r>
                        <a:rPr lang="en-US" sz="1600" dirty="0">
                          <a:solidFill>
                            <a:schemeClr val="tx1"/>
                          </a:solidFill>
                          <a:effectLst/>
                          <a:latin typeface="+mn-lt"/>
                        </a:rPr>
                        <a:t>85-94</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tabLst>
                          <a:tab pos="384175" algn="l"/>
                        </a:tabLst>
                      </a:pPr>
                      <a:r>
                        <a:rPr lang="en-US" sz="1600" b="1" dirty="0">
                          <a:solidFill>
                            <a:schemeClr val="tx1"/>
                          </a:solidFill>
                          <a:effectLst/>
                          <a:latin typeface="+mn-lt"/>
                        </a:rPr>
                        <a:t>Good</a:t>
                      </a:r>
                      <a:r>
                        <a:rPr lang="en-US" sz="1600" dirty="0">
                          <a:solidFill>
                            <a:schemeClr val="tx1"/>
                          </a:solidFill>
                          <a:effectLst/>
                          <a:latin typeface="+mn-lt"/>
                        </a:rPr>
                        <a:t>:  The building and/or a majority of its systems are in good condition and only require routine maintenance.</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656128">
                <a:tc>
                  <a:txBody>
                    <a:bodyPr/>
                    <a:lstStyle/>
                    <a:p>
                      <a:pPr marL="0" marR="0" indent="0" algn="ctr">
                        <a:lnSpc>
                          <a:spcPct val="200000"/>
                        </a:lnSpc>
                        <a:spcBef>
                          <a:spcPts val="0"/>
                        </a:spcBef>
                        <a:spcAft>
                          <a:spcPts val="0"/>
                        </a:spcAft>
                        <a:tabLst>
                          <a:tab pos="384175" algn="l"/>
                          <a:tab pos="612775" algn="l"/>
                          <a:tab pos="841375" algn="l"/>
                          <a:tab pos="5376545" algn="l"/>
                        </a:tabLst>
                      </a:pPr>
                      <a:r>
                        <a:rPr lang="en-US" sz="1600" dirty="0">
                          <a:solidFill>
                            <a:schemeClr val="tx1"/>
                          </a:solidFill>
                          <a:effectLst/>
                          <a:latin typeface="+mn-lt"/>
                        </a:rPr>
                        <a:t>62-84</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tabLst>
                          <a:tab pos="384175" algn="l"/>
                        </a:tabLst>
                      </a:pPr>
                      <a:r>
                        <a:rPr lang="en-US" sz="1600" b="1" dirty="0">
                          <a:solidFill>
                            <a:schemeClr val="tx1"/>
                          </a:solidFill>
                          <a:effectLst/>
                          <a:latin typeface="+mn-lt"/>
                        </a:rPr>
                        <a:t>Fair</a:t>
                      </a:r>
                      <a:r>
                        <a:rPr lang="en-US" sz="1600" dirty="0">
                          <a:solidFill>
                            <a:schemeClr val="tx1"/>
                          </a:solidFill>
                          <a:effectLst/>
                          <a:latin typeface="+mn-lt"/>
                        </a:rPr>
                        <a:t>:  The building and/or some of its systems are in fair condition and require minor repair.</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656128">
                <a:tc>
                  <a:txBody>
                    <a:bodyPr/>
                    <a:lstStyle/>
                    <a:p>
                      <a:pPr marL="0" marR="0" indent="0" algn="ctr">
                        <a:lnSpc>
                          <a:spcPct val="200000"/>
                        </a:lnSpc>
                        <a:spcBef>
                          <a:spcPts val="0"/>
                        </a:spcBef>
                        <a:spcAft>
                          <a:spcPts val="0"/>
                        </a:spcAft>
                        <a:tabLst>
                          <a:tab pos="384175" algn="l"/>
                          <a:tab pos="612775" algn="l"/>
                          <a:tab pos="841375" algn="l"/>
                          <a:tab pos="5376545" algn="l"/>
                        </a:tabLst>
                      </a:pPr>
                      <a:r>
                        <a:rPr lang="en-US" sz="1600" dirty="0">
                          <a:solidFill>
                            <a:schemeClr val="tx1"/>
                          </a:solidFill>
                          <a:effectLst/>
                          <a:latin typeface="+mn-lt"/>
                        </a:rPr>
                        <a:t>30-61</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tabLst>
                          <a:tab pos="384175" algn="l"/>
                        </a:tabLst>
                      </a:pPr>
                      <a:r>
                        <a:rPr lang="en-US" sz="1600" b="1" dirty="0">
                          <a:solidFill>
                            <a:schemeClr val="tx1"/>
                          </a:solidFill>
                          <a:effectLst/>
                          <a:latin typeface="+mn-lt"/>
                        </a:rPr>
                        <a:t>Poor</a:t>
                      </a:r>
                      <a:r>
                        <a:rPr lang="en-US" sz="1600" dirty="0">
                          <a:solidFill>
                            <a:schemeClr val="tx1"/>
                          </a:solidFill>
                          <a:effectLst/>
                          <a:latin typeface="+mn-lt"/>
                        </a:rPr>
                        <a:t>:  The building and/or a significant number of its systems are in poor condition and require major repair or renovation.</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656128">
                <a:tc>
                  <a:txBody>
                    <a:bodyPr/>
                    <a:lstStyle/>
                    <a:p>
                      <a:pPr marL="0" marR="0" indent="0" algn="ctr">
                        <a:lnSpc>
                          <a:spcPct val="200000"/>
                        </a:lnSpc>
                        <a:spcBef>
                          <a:spcPts val="0"/>
                        </a:spcBef>
                        <a:spcAft>
                          <a:spcPts val="0"/>
                        </a:spcAft>
                        <a:tabLst>
                          <a:tab pos="384175" algn="l"/>
                          <a:tab pos="612775" algn="l"/>
                          <a:tab pos="841375" algn="l"/>
                          <a:tab pos="5376545" algn="l"/>
                        </a:tabLst>
                      </a:pPr>
                      <a:r>
                        <a:rPr lang="en-US" sz="1600" dirty="0">
                          <a:solidFill>
                            <a:schemeClr val="tx1"/>
                          </a:solidFill>
                          <a:effectLst/>
                          <a:latin typeface="+mn-lt"/>
                        </a:rPr>
                        <a:t>Below 30</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tabLst>
                          <a:tab pos="384175" algn="l"/>
                        </a:tabLst>
                      </a:pPr>
                      <a:r>
                        <a:rPr lang="en-US" sz="1600" b="1" dirty="0">
                          <a:solidFill>
                            <a:schemeClr val="tx1"/>
                          </a:solidFill>
                          <a:effectLst/>
                          <a:latin typeface="+mn-lt"/>
                        </a:rPr>
                        <a:t>Unsatisfactory</a:t>
                      </a:r>
                      <a:r>
                        <a:rPr lang="en-US" sz="1600" dirty="0">
                          <a:solidFill>
                            <a:schemeClr val="tx1"/>
                          </a:solidFill>
                          <a:effectLst/>
                          <a:latin typeface="+mn-lt"/>
                        </a:rPr>
                        <a:t>:  The building and/or a majority of its systems should be considered for replacement.</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19928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28699" y="294538"/>
            <a:ext cx="7421963" cy="1033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defTabSz="914400">
              <a:lnSpc>
                <a:spcPct val="90000"/>
              </a:lnSpc>
              <a:spcBef>
                <a:spcPct val="0"/>
              </a:spcBef>
              <a:spcAft>
                <a:spcPts val="600"/>
              </a:spcAft>
            </a:pPr>
            <a:r>
              <a:rPr lang="en-US" sz="3500" b="1" dirty="0">
                <a:solidFill>
                  <a:srgbClr val="FFFFFF"/>
                </a:solidFill>
                <a:latin typeface="+mj-lt"/>
                <a:ea typeface="+mj-ea"/>
                <a:cs typeface="+mj-cs"/>
              </a:rPr>
              <a:t>BUILDING CONDITION - PHYSICAL</a:t>
            </a:r>
            <a:endParaRPr lang="en-US" sz="3500" b="1" kern="1200" dirty="0">
              <a:solidFill>
                <a:srgbClr val="FFFFFF"/>
              </a:solidFill>
              <a:latin typeface="+mj-lt"/>
              <a:ea typeface="+mj-ea"/>
              <a:cs typeface="+mj-cs"/>
            </a:endParaRPr>
          </a:p>
        </p:txBody>
      </p:sp>
      <p:pic>
        <p:nvPicPr>
          <p:cNvPr id="10" name="Picture 9" descr="A picture containing text, sign&#10;&#10;Description automatically generated">
            <a:extLst>
              <a:ext uri="{FF2B5EF4-FFF2-40B4-BE49-F238E27FC236}">
                <a16:creationId xmlns:a16="http://schemas.microsoft.com/office/drawing/2014/main" id="{7FF28B3A-6615-4DBA-8C51-B282ABE62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88" y="6001554"/>
            <a:ext cx="1016525" cy="711567"/>
          </a:xfrm>
          <a:prstGeom prst="rect">
            <a:avLst/>
          </a:prstGeom>
        </p:spPr>
      </p:pic>
      <p:graphicFrame>
        <p:nvGraphicFramePr>
          <p:cNvPr id="3" name="Table 2">
            <a:extLst>
              <a:ext uri="{FF2B5EF4-FFF2-40B4-BE49-F238E27FC236}">
                <a16:creationId xmlns:a16="http://schemas.microsoft.com/office/drawing/2014/main" id="{502D18FA-66DB-6E30-FEF1-E81DC7313CFD}"/>
              </a:ext>
            </a:extLst>
          </p:cNvPr>
          <p:cNvGraphicFramePr>
            <a:graphicFrameLocks noGrp="1"/>
          </p:cNvGraphicFramePr>
          <p:nvPr>
            <p:extLst>
              <p:ext uri="{D42A27DB-BD31-4B8C-83A1-F6EECF244321}">
                <p14:modId xmlns:p14="http://schemas.microsoft.com/office/powerpoint/2010/main" val="731849371"/>
              </p:ext>
            </p:extLst>
          </p:nvPr>
        </p:nvGraphicFramePr>
        <p:xfrm>
          <a:off x="927764" y="1873495"/>
          <a:ext cx="7623831" cy="3858834"/>
        </p:xfrm>
        <a:graphic>
          <a:graphicData uri="http://schemas.openxmlformats.org/drawingml/2006/table">
            <a:tbl>
              <a:tblPr>
                <a:tableStyleId>{5C22544A-7EE6-4342-B048-85BDC9FD1C3A}</a:tableStyleId>
              </a:tblPr>
              <a:tblGrid>
                <a:gridCol w="2533893">
                  <a:extLst>
                    <a:ext uri="{9D8B030D-6E8A-4147-A177-3AD203B41FA5}">
                      <a16:colId xmlns:a16="http://schemas.microsoft.com/office/drawing/2014/main" val="20000"/>
                    </a:ext>
                  </a:extLst>
                </a:gridCol>
                <a:gridCol w="1578429">
                  <a:extLst>
                    <a:ext uri="{9D8B030D-6E8A-4147-A177-3AD203B41FA5}">
                      <a16:colId xmlns:a16="http://schemas.microsoft.com/office/drawing/2014/main" val="20001"/>
                    </a:ext>
                  </a:extLst>
                </a:gridCol>
                <a:gridCol w="1643743">
                  <a:extLst>
                    <a:ext uri="{9D8B030D-6E8A-4147-A177-3AD203B41FA5}">
                      <a16:colId xmlns:a16="http://schemas.microsoft.com/office/drawing/2014/main" val="20002"/>
                    </a:ext>
                  </a:extLst>
                </a:gridCol>
                <a:gridCol w="1867766">
                  <a:extLst>
                    <a:ext uri="{9D8B030D-6E8A-4147-A177-3AD203B41FA5}">
                      <a16:colId xmlns:a16="http://schemas.microsoft.com/office/drawing/2014/main" val="1436869314"/>
                    </a:ext>
                  </a:extLst>
                </a:gridCol>
              </a:tblGrid>
              <a:tr h="754472">
                <a:tc>
                  <a:txBody>
                    <a:bodyPr/>
                    <a:lstStyle/>
                    <a:p>
                      <a:pPr algn="ctr" fontAlgn="b"/>
                      <a:r>
                        <a:rPr lang="en-US" sz="1600" u="none" strike="noStrike" dirty="0">
                          <a:solidFill>
                            <a:schemeClr val="bg1"/>
                          </a:solidFill>
                          <a:effectLst/>
                        </a:rPr>
                        <a:t>School</a:t>
                      </a:r>
                      <a:endParaRPr lang="en-US" sz="1600" b="1" i="0" u="none" strike="noStrike" dirty="0">
                        <a:solidFill>
                          <a:schemeClr val="bg1"/>
                        </a:solidFill>
                        <a:effectLst/>
                        <a:latin typeface="Arial" charset="0"/>
                      </a:endParaRPr>
                    </a:p>
                  </a:txBody>
                  <a:tcPr marL="0" marR="0" marT="0" marB="0" anchor="b">
                    <a:solidFill>
                      <a:srgbClr val="0070C0"/>
                    </a:solidFill>
                  </a:tcPr>
                </a:tc>
                <a:tc>
                  <a:txBody>
                    <a:bodyPr/>
                    <a:lstStyle/>
                    <a:p>
                      <a:pPr algn="ctr" fontAlgn="b"/>
                      <a:r>
                        <a:rPr lang="en-US" sz="1600" u="none" strike="noStrike" dirty="0">
                          <a:solidFill>
                            <a:schemeClr val="bg1"/>
                          </a:solidFill>
                          <a:effectLst/>
                        </a:rPr>
                        <a:t>Physical Condition Score</a:t>
                      </a:r>
                      <a:endParaRPr lang="en-US" sz="1600" b="1" i="0" u="none" strike="noStrike" dirty="0">
                        <a:solidFill>
                          <a:schemeClr val="bg1"/>
                        </a:solidFill>
                        <a:effectLst/>
                        <a:latin typeface="Arial" charset="0"/>
                      </a:endParaRPr>
                    </a:p>
                  </a:txBody>
                  <a:tcPr marL="0" marR="0" marT="0" marB="0" anchor="b">
                    <a:solidFill>
                      <a:srgbClr val="0070C0"/>
                    </a:solidFill>
                  </a:tcPr>
                </a:tc>
                <a:tc>
                  <a:txBody>
                    <a:bodyPr/>
                    <a:lstStyle/>
                    <a:p>
                      <a:pPr algn="ctr" fontAlgn="b"/>
                      <a:r>
                        <a:rPr lang="en-US" sz="1600" u="none" strike="noStrike" dirty="0">
                          <a:solidFill>
                            <a:schemeClr val="bg1"/>
                          </a:solidFill>
                          <a:effectLst/>
                        </a:rPr>
                        <a:t>Physical Condition Description</a:t>
                      </a:r>
                      <a:endParaRPr lang="en-US" sz="1600" b="1" i="0" u="none" strike="noStrike" dirty="0">
                        <a:solidFill>
                          <a:schemeClr val="bg1"/>
                        </a:solidFill>
                        <a:effectLst/>
                        <a:latin typeface="Arial" charset="0"/>
                      </a:endParaRPr>
                    </a:p>
                  </a:txBody>
                  <a:tcPr marL="0" marR="0" marT="0" marB="0" anchor="b">
                    <a:solidFill>
                      <a:srgbClr val="0070C0"/>
                    </a:solidFill>
                  </a:tcPr>
                </a:tc>
                <a:tc>
                  <a:txBody>
                    <a:bodyPr/>
                    <a:lstStyle/>
                    <a:p>
                      <a:pPr algn="ctr" fontAlgn="b"/>
                      <a:r>
                        <a:rPr lang="en-US" sz="1600" u="none" strike="noStrike" kern="1200" dirty="0">
                          <a:solidFill>
                            <a:schemeClr val="bg1"/>
                          </a:solidFill>
                          <a:effectLst/>
                          <a:latin typeface="+mn-lt"/>
                          <a:ea typeface="+mn-ea"/>
                          <a:cs typeface="+mn-cs"/>
                        </a:rPr>
                        <a:t>Clean Energy Audit</a:t>
                      </a:r>
                    </a:p>
                  </a:txBody>
                  <a:tcPr marL="0" marR="0" marT="0" marB="0" anchor="b">
                    <a:solidFill>
                      <a:srgbClr val="0070C0"/>
                    </a:solidFill>
                  </a:tcPr>
                </a:tc>
                <a:extLst>
                  <a:ext uri="{0D108BD9-81ED-4DB2-BD59-A6C34878D82A}">
                    <a16:rowId xmlns:a16="http://schemas.microsoft.com/office/drawing/2014/main" val="10000"/>
                  </a:ext>
                </a:extLst>
              </a:tr>
              <a:tr h="335286">
                <a:tc>
                  <a:txBody>
                    <a:bodyPr/>
                    <a:lstStyle/>
                    <a:p>
                      <a:pPr algn="l" fontAlgn="b"/>
                      <a:r>
                        <a:rPr lang="en-US" sz="1600" b="0" i="0" u="none" strike="noStrike" kern="1200" dirty="0">
                          <a:solidFill>
                            <a:srgbClr val="000000"/>
                          </a:solidFill>
                          <a:effectLst/>
                          <a:latin typeface="+mn-lt"/>
                          <a:ea typeface="+mn-ea"/>
                          <a:cs typeface="+mn-cs"/>
                        </a:rPr>
                        <a:t>Castle Rock Early Learning Ctr</a:t>
                      </a:r>
                    </a:p>
                  </a:txBody>
                  <a:tcPr marL="9525" marR="9525" marT="9525" marB="0" anchor="ctr"/>
                </a:tc>
                <a:tc>
                  <a:txBody>
                    <a:bodyPr/>
                    <a:lstStyle/>
                    <a:p>
                      <a:pPr algn="ctr" fontAlgn="b"/>
                      <a:r>
                        <a:rPr lang="en-US" sz="1600" b="0" i="0" u="none" strike="noStrike" dirty="0">
                          <a:solidFill>
                            <a:srgbClr val="000000"/>
                          </a:solidFill>
                          <a:effectLst/>
                          <a:latin typeface="+mn-lt"/>
                        </a:rPr>
                        <a:t>n/a</a:t>
                      </a:r>
                    </a:p>
                  </a:txBody>
                  <a:tcPr marL="0" marR="0" marT="0" marB="0" anchor="ctr"/>
                </a:tc>
                <a:tc>
                  <a:txBody>
                    <a:bodyPr/>
                    <a:lstStyle/>
                    <a:p>
                      <a:pPr algn="ctr" fontAlgn="b"/>
                      <a:r>
                        <a:rPr lang="en-US" sz="1600" b="0" i="0" u="none" strike="noStrike" dirty="0">
                          <a:solidFill>
                            <a:srgbClr val="000000"/>
                          </a:solidFill>
                          <a:effectLst/>
                          <a:latin typeface="+mn-lt"/>
                        </a:rPr>
                        <a:t>n/a</a:t>
                      </a:r>
                    </a:p>
                  </a:txBody>
                  <a:tcPr marL="0" marR="0" marT="0" marB="0" anchor="ctr"/>
                </a:tc>
                <a:tc>
                  <a:txBody>
                    <a:bodyPr/>
                    <a:lstStyle/>
                    <a:p>
                      <a:pPr algn="ctr" fontAlgn="b"/>
                      <a:r>
                        <a:rPr lang="en-US" sz="1600" b="0" i="0" u="none" strike="noStrike" dirty="0">
                          <a:solidFill>
                            <a:srgbClr val="000000"/>
                          </a:solidFill>
                          <a:effectLst/>
                          <a:latin typeface="+mn-lt"/>
                        </a:rPr>
                        <a:t>3</a:t>
                      </a:r>
                    </a:p>
                  </a:txBody>
                  <a:tcPr marL="0" marR="0" marT="0" marB="0" anchor="ctr"/>
                </a:tc>
                <a:extLst>
                  <a:ext uri="{0D108BD9-81ED-4DB2-BD59-A6C34878D82A}">
                    <a16:rowId xmlns:a16="http://schemas.microsoft.com/office/drawing/2014/main" val="10001"/>
                  </a:ext>
                </a:extLst>
              </a:tr>
              <a:tr h="335286">
                <a:tc>
                  <a:txBody>
                    <a:bodyPr/>
                    <a:lstStyle/>
                    <a:p>
                      <a:pPr algn="l" fontAlgn="b"/>
                      <a:r>
                        <a:rPr lang="en-US" sz="1600" b="0" i="0" u="none" strike="noStrike" kern="1200" dirty="0">
                          <a:solidFill>
                            <a:srgbClr val="000000"/>
                          </a:solidFill>
                          <a:effectLst/>
                          <a:latin typeface="+mn-lt"/>
                          <a:ea typeface="+mn-ea"/>
                          <a:cs typeface="+mn-cs"/>
                        </a:rPr>
                        <a:t>Washington Elementary</a:t>
                      </a:r>
                    </a:p>
                  </a:txBody>
                  <a:tcPr marL="9525" marR="9525" marT="9525" marB="0" anchor="ctr"/>
                </a:tc>
                <a:tc>
                  <a:txBody>
                    <a:bodyPr/>
                    <a:lstStyle/>
                    <a:p>
                      <a:pPr algn="ctr" fontAlgn="b"/>
                      <a:r>
                        <a:rPr lang="en-US" sz="1600" b="0" i="0" u="none" strike="noStrike" dirty="0">
                          <a:solidFill>
                            <a:srgbClr val="000000"/>
                          </a:solidFill>
                          <a:effectLst/>
                          <a:latin typeface="+mn-lt"/>
                        </a:rPr>
                        <a:t>97.95</a:t>
                      </a:r>
                    </a:p>
                  </a:txBody>
                  <a:tcPr marL="0" marR="0" marT="0" marB="0" anchor="ctr"/>
                </a:tc>
                <a:tc>
                  <a:txBody>
                    <a:bodyPr/>
                    <a:lstStyle/>
                    <a:p>
                      <a:pPr algn="ctr" fontAlgn="b"/>
                      <a:r>
                        <a:rPr lang="en-US" sz="1600" b="0" i="0" u="none" strike="noStrike" dirty="0">
                          <a:solidFill>
                            <a:srgbClr val="000000"/>
                          </a:solidFill>
                          <a:effectLst/>
                          <a:latin typeface="+mn-lt"/>
                        </a:rPr>
                        <a:t>Excellent</a:t>
                      </a:r>
                    </a:p>
                  </a:txBody>
                  <a:tcPr marL="0" marR="0" marT="0" marB="0" anchor="ctr"/>
                </a:tc>
                <a:tc>
                  <a:txBody>
                    <a:bodyPr/>
                    <a:lstStyle/>
                    <a:p>
                      <a:pPr algn="ctr" fontAlgn="b"/>
                      <a:r>
                        <a:rPr lang="en-US" sz="1600" b="0" i="0" u="none" strike="noStrike" dirty="0">
                          <a:solidFill>
                            <a:srgbClr val="000000"/>
                          </a:solidFill>
                          <a:effectLst/>
                          <a:latin typeface="+mn-lt"/>
                        </a:rPr>
                        <a:t>3</a:t>
                      </a:r>
                    </a:p>
                  </a:txBody>
                  <a:tcPr marL="0" marR="0" marT="0" marB="0" anchor="ctr"/>
                </a:tc>
                <a:extLst>
                  <a:ext uri="{0D108BD9-81ED-4DB2-BD59-A6C34878D82A}">
                    <a16:rowId xmlns:a16="http://schemas.microsoft.com/office/drawing/2014/main" val="10002"/>
                  </a:ext>
                </a:extLst>
              </a:tr>
              <a:tr h="335286">
                <a:tc>
                  <a:txBody>
                    <a:bodyPr/>
                    <a:lstStyle/>
                    <a:p>
                      <a:pPr algn="l" fontAlgn="b"/>
                      <a:r>
                        <a:rPr lang="en-US" sz="1600" b="0" i="0" u="none" strike="noStrike" kern="1200" dirty="0">
                          <a:solidFill>
                            <a:srgbClr val="000000"/>
                          </a:solidFill>
                          <a:effectLst/>
                          <a:latin typeface="+mn-lt"/>
                          <a:ea typeface="+mn-ea"/>
                          <a:cs typeface="+mn-cs"/>
                        </a:rPr>
                        <a:t>Columbia Elementary</a:t>
                      </a:r>
                    </a:p>
                  </a:txBody>
                  <a:tcPr marL="9525" marR="9525" marT="9525" marB="0" anchor="ctr"/>
                </a:tc>
                <a:tc>
                  <a:txBody>
                    <a:bodyPr/>
                    <a:lstStyle/>
                    <a:p>
                      <a:pPr algn="ctr" fontAlgn="b"/>
                      <a:r>
                        <a:rPr lang="en-US" sz="1600" b="0" i="0" u="none" strike="noStrike" dirty="0">
                          <a:solidFill>
                            <a:srgbClr val="000000"/>
                          </a:solidFill>
                          <a:effectLst/>
                          <a:latin typeface="+mn-lt"/>
                        </a:rPr>
                        <a:t>65.46</a:t>
                      </a:r>
                    </a:p>
                  </a:txBody>
                  <a:tcPr marL="0" marR="0" marT="0" marB="0" anchor="ctr"/>
                </a:tc>
                <a:tc>
                  <a:txBody>
                    <a:bodyPr/>
                    <a:lstStyle/>
                    <a:p>
                      <a:pPr algn="ctr" fontAlgn="b"/>
                      <a:r>
                        <a:rPr lang="en-US" sz="1600" b="0" i="0" u="none" strike="noStrike" dirty="0">
                          <a:solidFill>
                            <a:srgbClr val="000000"/>
                          </a:solidFill>
                          <a:effectLst/>
                          <a:latin typeface="+mn-lt"/>
                        </a:rPr>
                        <a:t>Fair</a:t>
                      </a:r>
                    </a:p>
                  </a:txBody>
                  <a:tcPr marL="0" marR="0" marT="0" marB="0" anchor="ctr"/>
                </a:tc>
                <a:tc>
                  <a:txBody>
                    <a:bodyPr/>
                    <a:lstStyle/>
                    <a:p>
                      <a:pPr algn="ctr" fontAlgn="b"/>
                      <a:r>
                        <a:rPr lang="en-US" sz="1600" b="0" i="0" u="none" strike="noStrike" dirty="0">
                          <a:solidFill>
                            <a:srgbClr val="000000"/>
                          </a:solidFill>
                          <a:effectLst/>
                          <a:latin typeface="+mn-lt"/>
                        </a:rPr>
                        <a:t>3</a:t>
                      </a:r>
                    </a:p>
                  </a:txBody>
                  <a:tcPr marL="0" marR="0" marT="0" marB="0" anchor="ctr"/>
                </a:tc>
                <a:extLst>
                  <a:ext uri="{0D108BD9-81ED-4DB2-BD59-A6C34878D82A}">
                    <a16:rowId xmlns:a16="http://schemas.microsoft.com/office/drawing/2014/main" val="10003"/>
                  </a:ext>
                </a:extLst>
              </a:tr>
              <a:tr h="335286">
                <a:tc>
                  <a:txBody>
                    <a:bodyPr/>
                    <a:lstStyle/>
                    <a:p>
                      <a:pPr algn="l" fontAlgn="b"/>
                      <a:r>
                        <a:rPr lang="en-US" sz="1600" b="0" i="0" u="none" strike="noStrike" kern="1200" dirty="0">
                          <a:solidFill>
                            <a:srgbClr val="000000"/>
                          </a:solidFill>
                          <a:effectLst/>
                          <a:latin typeface="+mn-lt"/>
                          <a:ea typeface="+mn-ea"/>
                          <a:cs typeface="+mn-cs"/>
                        </a:rPr>
                        <a:t>John Newbery Elementary</a:t>
                      </a:r>
                    </a:p>
                  </a:txBody>
                  <a:tcPr marL="9525" marR="9525" marT="9525" marB="0" anchor="ctr"/>
                </a:tc>
                <a:tc>
                  <a:txBody>
                    <a:bodyPr/>
                    <a:lstStyle/>
                    <a:p>
                      <a:pPr algn="ctr" fontAlgn="b"/>
                      <a:r>
                        <a:rPr lang="en-US" sz="1600" b="0" i="0" u="none" strike="noStrike" dirty="0">
                          <a:solidFill>
                            <a:srgbClr val="000000"/>
                          </a:solidFill>
                          <a:effectLst/>
                          <a:latin typeface="+mn-lt"/>
                        </a:rPr>
                        <a:t>73.33</a:t>
                      </a:r>
                    </a:p>
                  </a:txBody>
                  <a:tcPr marL="0" marR="0" marT="0" marB="0" anchor="ctr"/>
                </a:tc>
                <a:tc>
                  <a:txBody>
                    <a:bodyPr/>
                    <a:lstStyle/>
                    <a:p>
                      <a:pPr algn="ctr" fontAlgn="b"/>
                      <a:r>
                        <a:rPr lang="en-US" sz="1600" b="0" i="0" u="none" strike="noStrike" dirty="0">
                          <a:solidFill>
                            <a:srgbClr val="000000"/>
                          </a:solidFill>
                          <a:effectLst/>
                          <a:latin typeface="+mn-lt"/>
                        </a:rPr>
                        <a:t>Fair</a:t>
                      </a:r>
                    </a:p>
                  </a:txBody>
                  <a:tcPr marL="0" marR="0" marT="0" marB="0" anchor="ctr"/>
                </a:tc>
                <a:tc>
                  <a:txBody>
                    <a:bodyPr/>
                    <a:lstStyle/>
                    <a:p>
                      <a:pPr algn="ctr" fontAlgn="b"/>
                      <a:r>
                        <a:rPr lang="en-US" sz="1600" b="0" i="0" u="none" strike="noStrike" dirty="0">
                          <a:solidFill>
                            <a:srgbClr val="000000"/>
                          </a:solidFill>
                          <a:effectLst/>
                          <a:latin typeface="+mn-lt"/>
                        </a:rPr>
                        <a:t>3</a:t>
                      </a:r>
                    </a:p>
                  </a:txBody>
                  <a:tcPr marL="0" marR="0" marT="0" marB="0" anchor="ctr"/>
                </a:tc>
                <a:extLst>
                  <a:ext uri="{0D108BD9-81ED-4DB2-BD59-A6C34878D82A}">
                    <a16:rowId xmlns:a16="http://schemas.microsoft.com/office/drawing/2014/main" val="10004"/>
                  </a:ext>
                </a:extLst>
              </a:tr>
              <a:tr h="335286">
                <a:tc>
                  <a:txBody>
                    <a:bodyPr/>
                    <a:lstStyle/>
                    <a:p>
                      <a:pPr algn="l" fontAlgn="b"/>
                      <a:r>
                        <a:rPr lang="en-US" sz="1600" b="0" i="0" u="none" strike="noStrike" kern="1200" dirty="0">
                          <a:solidFill>
                            <a:srgbClr val="000000"/>
                          </a:solidFill>
                          <a:effectLst/>
                          <a:latin typeface="+mn-lt"/>
                          <a:ea typeface="+mn-ea"/>
                          <a:cs typeface="+mn-cs"/>
                        </a:rPr>
                        <a:t>Lewis &amp; Clark Elementary</a:t>
                      </a:r>
                    </a:p>
                  </a:txBody>
                  <a:tcPr marL="9525" marR="9525" marT="9525" marB="0" anchor="ctr"/>
                </a:tc>
                <a:tc>
                  <a:txBody>
                    <a:bodyPr/>
                    <a:lstStyle/>
                    <a:p>
                      <a:pPr algn="ctr" fontAlgn="b"/>
                      <a:r>
                        <a:rPr lang="en-US" sz="1600" b="0" i="0" u="none" strike="noStrike" dirty="0">
                          <a:solidFill>
                            <a:srgbClr val="FF0000"/>
                          </a:solidFill>
                          <a:effectLst/>
                          <a:latin typeface="+mn-lt"/>
                        </a:rPr>
                        <a:t>59.22</a:t>
                      </a:r>
                    </a:p>
                  </a:txBody>
                  <a:tcPr marL="0" marR="0" marT="0" marB="0" anchor="ctr"/>
                </a:tc>
                <a:tc>
                  <a:txBody>
                    <a:bodyPr/>
                    <a:lstStyle/>
                    <a:p>
                      <a:pPr algn="ctr" fontAlgn="b"/>
                      <a:r>
                        <a:rPr lang="en-US" sz="1600" b="0" i="0" u="none" strike="noStrike" dirty="0">
                          <a:solidFill>
                            <a:srgbClr val="FF0000"/>
                          </a:solidFill>
                          <a:effectLst/>
                          <a:latin typeface="+mn-lt"/>
                        </a:rPr>
                        <a:t>Poor</a:t>
                      </a:r>
                    </a:p>
                  </a:txBody>
                  <a:tcPr marL="0" marR="0" marT="0" marB="0" anchor="ctr"/>
                </a:tc>
                <a:tc>
                  <a:txBody>
                    <a:bodyPr/>
                    <a:lstStyle/>
                    <a:p>
                      <a:pPr algn="ctr" fontAlgn="b"/>
                      <a:r>
                        <a:rPr lang="en-US" sz="1600" b="0" i="0" u="none" strike="noStrike" dirty="0">
                          <a:solidFill>
                            <a:srgbClr val="000000"/>
                          </a:solidFill>
                          <a:effectLst/>
                          <a:latin typeface="+mn-lt"/>
                        </a:rPr>
                        <a:t>3</a:t>
                      </a:r>
                    </a:p>
                  </a:txBody>
                  <a:tcPr marL="0" marR="0" marT="0" marB="0" anchor="ctr"/>
                </a:tc>
                <a:extLst>
                  <a:ext uri="{0D108BD9-81ED-4DB2-BD59-A6C34878D82A}">
                    <a16:rowId xmlns:a16="http://schemas.microsoft.com/office/drawing/2014/main" val="10005"/>
                  </a:ext>
                </a:extLst>
              </a:tr>
              <a:tr h="337565">
                <a:tc>
                  <a:txBody>
                    <a:bodyPr/>
                    <a:lstStyle/>
                    <a:p>
                      <a:pPr algn="l" fontAlgn="b"/>
                      <a:r>
                        <a:rPr lang="en-US" sz="1600" b="0" i="0" u="none" strike="noStrike" dirty="0">
                          <a:solidFill>
                            <a:srgbClr val="000000"/>
                          </a:solidFill>
                          <a:effectLst/>
                          <a:latin typeface="+mn-lt"/>
                        </a:rPr>
                        <a:t>Lincoln Elementary</a:t>
                      </a:r>
                    </a:p>
                  </a:txBody>
                  <a:tcPr marL="0" marR="0" marT="0" marB="0" anchor="ctr"/>
                </a:tc>
                <a:tc>
                  <a:txBody>
                    <a:bodyPr/>
                    <a:lstStyle/>
                    <a:p>
                      <a:pPr algn="ctr" fontAlgn="b"/>
                      <a:r>
                        <a:rPr lang="en-US" sz="1600" b="0" i="0" u="none" strike="noStrike" dirty="0">
                          <a:solidFill>
                            <a:srgbClr val="000000"/>
                          </a:solidFill>
                          <a:effectLst/>
                          <a:latin typeface="+mn-lt"/>
                        </a:rPr>
                        <a:t>98.54</a:t>
                      </a:r>
                    </a:p>
                  </a:txBody>
                  <a:tcPr marL="0" marR="0" marT="0" marB="0" anchor="ctr"/>
                </a:tc>
                <a:tc>
                  <a:txBody>
                    <a:bodyPr/>
                    <a:lstStyle/>
                    <a:p>
                      <a:pPr algn="ctr" fontAlgn="b"/>
                      <a:r>
                        <a:rPr lang="en-US" sz="1600" b="0" i="0" u="none" strike="noStrike" dirty="0">
                          <a:solidFill>
                            <a:srgbClr val="000000"/>
                          </a:solidFill>
                          <a:effectLst/>
                          <a:latin typeface="+mn-lt"/>
                        </a:rPr>
                        <a:t>Excellent</a:t>
                      </a:r>
                    </a:p>
                  </a:txBody>
                  <a:tcPr marL="0" marR="0" marT="0" marB="0" anchor="ctr"/>
                </a:tc>
                <a:tc>
                  <a:txBody>
                    <a:bodyPr/>
                    <a:lstStyle/>
                    <a:p>
                      <a:pPr algn="ctr" fontAlgn="b"/>
                      <a:r>
                        <a:rPr lang="en-US" sz="1600" b="0" i="0" u="none" strike="noStrike" dirty="0">
                          <a:solidFill>
                            <a:srgbClr val="000000"/>
                          </a:solidFill>
                          <a:effectLst/>
                          <a:latin typeface="+mn-lt"/>
                        </a:rPr>
                        <a:t>3</a:t>
                      </a:r>
                    </a:p>
                  </a:txBody>
                  <a:tcPr marL="0" marR="0" marT="0" marB="0" anchor="ctr"/>
                </a:tc>
                <a:extLst>
                  <a:ext uri="{0D108BD9-81ED-4DB2-BD59-A6C34878D82A}">
                    <a16:rowId xmlns:a16="http://schemas.microsoft.com/office/drawing/2014/main" val="10006"/>
                  </a:ext>
                </a:extLst>
              </a:tr>
              <a:tr h="419795">
                <a:tc>
                  <a:txBody>
                    <a:bodyPr/>
                    <a:lstStyle/>
                    <a:p>
                      <a:pPr algn="l" fontAlgn="b"/>
                      <a:r>
                        <a:rPr lang="en-US" sz="1600" b="0" i="0" u="none" strike="noStrike" dirty="0">
                          <a:solidFill>
                            <a:srgbClr val="000000"/>
                          </a:solidFill>
                          <a:effectLst/>
                          <a:latin typeface="+mn-lt"/>
                        </a:rPr>
                        <a:t>Mission View Elementary</a:t>
                      </a:r>
                    </a:p>
                  </a:txBody>
                  <a:tcPr marL="0" marR="0" marT="0" marB="0" anchor="ctr"/>
                </a:tc>
                <a:tc>
                  <a:txBody>
                    <a:bodyPr/>
                    <a:lstStyle/>
                    <a:p>
                      <a:pPr algn="ctr" fontAlgn="b"/>
                      <a:r>
                        <a:rPr lang="en-US" sz="1600" b="0" i="0" u="none" strike="noStrike" dirty="0">
                          <a:solidFill>
                            <a:srgbClr val="FF0000"/>
                          </a:solidFill>
                          <a:effectLst/>
                          <a:latin typeface="+mn-lt"/>
                        </a:rPr>
                        <a:t>57.37</a:t>
                      </a:r>
                    </a:p>
                  </a:txBody>
                  <a:tcPr marL="0" marR="0" marT="0" marB="0" anchor="ctr"/>
                </a:tc>
                <a:tc>
                  <a:txBody>
                    <a:bodyPr/>
                    <a:lstStyle/>
                    <a:p>
                      <a:pPr algn="ctr" fontAlgn="b"/>
                      <a:r>
                        <a:rPr lang="en-US" sz="1600" b="0" i="0" u="none" strike="noStrike" dirty="0">
                          <a:solidFill>
                            <a:srgbClr val="FF0000"/>
                          </a:solidFill>
                          <a:effectLst/>
                          <a:latin typeface="+mn-lt"/>
                        </a:rPr>
                        <a:t>Poor</a:t>
                      </a:r>
                    </a:p>
                  </a:txBody>
                  <a:tcPr marL="0" marR="0" marT="0" marB="0" anchor="ctr"/>
                </a:tc>
                <a:tc>
                  <a:txBody>
                    <a:bodyPr/>
                    <a:lstStyle/>
                    <a:p>
                      <a:pPr algn="ctr" fontAlgn="b"/>
                      <a:r>
                        <a:rPr lang="en-US" sz="1600" b="0" i="0" u="none" strike="noStrike" dirty="0">
                          <a:solidFill>
                            <a:srgbClr val="000000"/>
                          </a:solidFill>
                          <a:effectLst/>
                          <a:latin typeface="+mn-lt"/>
                        </a:rPr>
                        <a:t>3</a:t>
                      </a:r>
                    </a:p>
                  </a:txBody>
                  <a:tcPr marL="0" marR="0" marT="0" marB="0" anchor="ctr"/>
                </a:tc>
                <a:extLst>
                  <a:ext uri="{0D108BD9-81ED-4DB2-BD59-A6C34878D82A}">
                    <a16:rowId xmlns:a16="http://schemas.microsoft.com/office/drawing/2014/main" val="10007"/>
                  </a:ext>
                </a:extLst>
              </a:tr>
              <a:tr h="335286">
                <a:tc>
                  <a:txBody>
                    <a:bodyPr/>
                    <a:lstStyle/>
                    <a:p>
                      <a:pPr algn="l" fontAlgn="b"/>
                      <a:r>
                        <a:rPr lang="en-US" sz="1600" b="0" i="0" u="none" strike="noStrike" dirty="0">
                          <a:solidFill>
                            <a:srgbClr val="000000"/>
                          </a:solidFill>
                          <a:effectLst/>
                          <a:latin typeface="+mn-lt"/>
                        </a:rPr>
                        <a:t>Sunnyslope Elementary</a:t>
                      </a:r>
                    </a:p>
                  </a:txBody>
                  <a:tcPr marL="0" marR="0" marT="0" marB="0" anchor="ctr"/>
                </a:tc>
                <a:tc>
                  <a:txBody>
                    <a:bodyPr/>
                    <a:lstStyle/>
                    <a:p>
                      <a:pPr algn="ctr" fontAlgn="b"/>
                      <a:r>
                        <a:rPr lang="en-US" sz="1600" b="0" i="0" u="none" strike="noStrike" dirty="0">
                          <a:solidFill>
                            <a:srgbClr val="000000"/>
                          </a:solidFill>
                          <a:effectLst/>
                          <a:latin typeface="+mn-lt"/>
                        </a:rPr>
                        <a:t>87.22</a:t>
                      </a:r>
                    </a:p>
                  </a:txBody>
                  <a:tcPr marL="0" marR="0" marT="0" marB="0" anchor="ctr"/>
                </a:tc>
                <a:tc>
                  <a:txBody>
                    <a:bodyPr/>
                    <a:lstStyle/>
                    <a:p>
                      <a:pPr algn="ctr" fontAlgn="b"/>
                      <a:r>
                        <a:rPr lang="en-US" sz="1600" b="0" i="0" u="none" strike="noStrike" dirty="0">
                          <a:solidFill>
                            <a:srgbClr val="000000"/>
                          </a:solidFill>
                          <a:effectLst/>
                          <a:latin typeface="+mn-lt"/>
                        </a:rPr>
                        <a:t>Good</a:t>
                      </a:r>
                    </a:p>
                  </a:txBody>
                  <a:tcPr marL="0" marR="0" marT="0" marB="0" anchor="ctr"/>
                </a:tc>
                <a:tc>
                  <a:txBody>
                    <a:bodyPr/>
                    <a:lstStyle/>
                    <a:p>
                      <a:pPr algn="ctr" fontAlgn="b"/>
                      <a:r>
                        <a:rPr lang="en-US" sz="1600" b="0" i="0" u="none" strike="noStrike" dirty="0">
                          <a:solidFill>
                            <a:srgbClr val="000000"/>
                          </a:solidFill>
                          <a:effectLst/>
                          <a:latin typeface="+mn-lt"/>
                        </a:rPr>
                        <a:t>3</a:t>
                      </a:r>
                    </a:p>
                  </a:txBody>
                  <a:tcPr marL="0" marR="0" marT="0" marB="0" anchor="ctr"/>
                </a:tc>
                <a:extLst>
                  <a:ext uri="{0D108BD9-81ED-4DB2-BD59-A6C34878D82A}">
                    <a16:rowId xmlns:a16="http://schemas.microsoft.com/office/drawing/2014/main" val="10008"/>
                  </a:ext>
                </a:extLst>
              </a:tr>
              <a:tr h="335286">
                <a:tc>
                  <a:txBody>
                    <a:bodyPr/>
                    <a:lstStyle/>
                    <a:p>
                      <a:pPr algn="l" fontAlgn="b"/>
                      <a:r>
                        <a:rPr lang="en-US" sz="1600" b="0" i="0" u="none" strike="noStrike" dirty="0">
                          <a:solidFill>
                            <a:srgbClr val="000000"/>
                          </a:solidFill>
                          <a:effectLst/>
                          <a:latin typeface="+mn-lt"/>
                        </a:rPr>
                        <a:t>Valley Academy K-8</a:t>
                      </a:r>
                    </a:p>
                  </a:txBody>
                  <a:tcPr marL="0" marR="0" marT="0" marB="0" anchor="ctr"/>
                </a:tc>
                <a:tc>
                  <a:txBody>
                    <a:bodyPr/>
                    <a:lstStyle/>
                    <a:p>
                      <a:pPr algn="ctr" fontAlgn="b"/>
                      <a:r>
                        <a:rPr lang="en-US" sz="1600" b="0" i="0" u="none" strike="noStrike" dirty="0">
                          <a:solidFill>
                            <a:srgbClr val="000000"/>
                          </a:solidFill>
                          <a:effectLst/>
                          <a:latin typeface="+mn-lt"/>
                        </a:rPr>
                        <a:t>68.75</a:t>
                      </a:r>
                    </a:p>
                  </a:txBody>
                  <a:tcPr marL="0" marR="0" marT="0" marB="0" anchor="ctr"/>
                </a:tc>
                <a:tc>
                  <a:txBody>
                    <a:bodyPr/>
                    <a:lstStyle/>
                    <a:p>
                      <a:pPr algn="ctr" fontAlgn="b"/>
                      <a:r>
                        <a:rPr lang="en-US" sz="1600" b="0" i="0" u="none" strike="noStrike" dirty="0">
                          <a:solidFill>
                            <a:srgbClr val="000000"/>
                          </a:solidFill>
                          <a:effectLst/>
                          <a:latin typeface="+mn-lt"/>
                        </a:rPr>
                        <a:t>Fair</a:t>
                      </a:r>
                    </a:p>
                  </a:txBody>
                  <a:tcPr marL="0" marR="0" marT="0" marB="0" anchor="ctr"/>
                </a:tc>
                <a:tc>
                  <a:txBody>
                    <a:bodyPr/>
                    <a:lstStyle/>
                    <a:p>
                      <a:pPr algn="ctr" fontAlgn="b"/>
                      <a:r>
                        <a:rPr lang="en-US" sz="1600" b="0" i="0" u="none" strike="noStrike" dirty="0">
                          <a:solidFill>
                            <a:srgbClr val="000000"/>
                          </a:solidFill>
                          <a:effectLst/>
                          <a:latin typeface="+mn-lt"/>
                        </a:rPr>
                        <a:t>3</a:t>
                      </a:r>
                    </a:p>
                  </a:txBody>
                  <a:tcPr marL="0" marR="0" marT="0" marB="0" anchor="ctr"/>
                </a:tc>
                <a:extLst>
                  <a:ext uri="{0D108BD9-81ED-4DB2-BD59-A6C34878D82A}">
                    <a16:rowId xmlns:a16="http://schemas.microsoft.com/office/drawing/2014/main" val="3077323080"/>
                  </a:ext>
                </a:extLst>
              </a:tr>
            </a:tbl>
          </a:graphicData>
        </a:graphic>
      </p:graphicFrame>
    </p:spTree>
    <p:extLst>
      <p:ext uri="{BB962C8B-B14F-4D97-AF65-F5344CB8AC3E}">
        <p14:creationId xmlns:p14="http://schemas.microsoft.com/office/powerpoint/2010/main" val="35843997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28699" y="294538"/>
            <a:ext cx="7421963" cy="1033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defTabSz="914400">
              <a:lnSpc>
                <a:spcPct val="90000"/>
              </a:lnSpc>
              <a:spcBef>
                <a:spcPct val="0"/>
              </a:spcBef>
              <a:spcAft>
                <a:spcPts val="600"/>
              </a:spcAft>
            </a:pPr>
            <a:r>
              <a:rPr lang="en-US" sz="3500" b="1" dirty="0">
                <a:solidFill>
                  <a:srgbClr val="FFFFFF"/>
                </a:solidFill>
                <a:latin typeface="+mj-lt"/>
                <a:ea typeface="+mj-ea"/>
                <a:cs typeface="+mj-cs"/>
              </a:rPr>
              <a:t>BUILDING CONDITION - PHYSICAL</a:t>
            </a:r>
            <a:endParaRPr lang="en-US" sz="3500" b="1" kern="1200" dirty="0">
              <a:solidFill>
                <a:srgbClr val="FFFFFF"/>
              </a:solidFill>
              <a:latin typeface="+mj-lt"/>
              <a:ea typeface="+mj-ea"/>
              <a:cs typeface="+mj-cs"/>
            </a:endParaRPr>
          </a:p>
        </p:txBody>
      </p:sp>
      <p:pic>
        <p:nvPicPr>
          <p:cNvPr id="10" name="Picture 9" descr="A picture containing text, sign&#10;&#10;Description automatically generated">
            <a:extLst>
              <a:ext uri="{FF2B5EF4-FFF2-40B4-BE49-F238E27FC236}">
                <a16:creationId xmlns:a16="http://schemas.microsoft.com/office/drawing/2014/main" id="{7FF28B3A-6615-4DBA-8C51-B282ABE62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88" y="6001554"/>
            <a:ext cx="1016525" cy="711567"/>
          </a:xfrm>
          <a:prstGeom prst="rect">
            <a:avLst/>
          </a:prstGeom>
        </p:spPr>
      </p:pic>
      <p:graphicFrame>
        <p:nvGraphicFramePr>
          <p:cNvPr id="3" name="Table 2">
            <a:extLst>
              <a:ext uri="{FF2B5EF4-FFF2-40B4-BE49-F238E27FC236}">
                <a16:creationId xmlns:a16="http://schemas.microsoft.com/office/drawing/2014/main" id="{502D18FA-66DB-6E30-FEF1-E81DC7313CFD}"/>
              </a:ext>
            </a:extLst>
          </p:cNvPr>
          <p:cNvGraphicFramePr>
            <a:graphicFrameLocks noGrp="1"/>
          </p:cNvGraphicFramePr>
          <p:nvPr>
            <p:extLst>
              <p:ext uri="{D42A27DB-BD31-4B8C-83A1-F6EECF244321}">
                <p14:modId xmlns:p14="http://schemas.microsoft.com/office/powerpoint/2010/main" val="616958021"/>
              </p:ext>
            </p:extLst>
          </p:nvPr>
        </p:nvGraphicFramePr>
        <p:xfrm>
          <a:off x="344512" y="1891970"/>
          <a:ext cx="8459854" cy="3269285"/>
        </p:xfrm>
        <a:graphic>
          <a:graphicData uri="http://schemas.openxmlformats.org/drawingml/2006/table">
            <a:tbl>
              <a:tblPr>
                <a:tableStyleId>{5C22544A-7EE6-4342-B048-85BDC9FD1C3A}</a:tableStyleId>
              </a:tblPr>
              <a:tblGrid>
                <a:gridCol w="2975631">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785257">
                  <a:extLst>
                    <a:ext uri="{9D8B030D-6E8A-4147-A177-3AD203B41FA5}">
                      <a16:colId xmlns:a16="http://schemas.microsoft.com/office/drawing/2014/main" val="20002"/>
                    </a:ext>
                  </a:extLst>
                </a:gridCol>
                <a:gridCol w="2022566">
                  <a:extLst>
                    <a:ext uri="{9D8B030D-6E8A-4147-A177-3AD203B41FA5}">
                      <a16:colId xmlns:a16="http://schemas.microsoft.com/office/drawing/2014/main" val="1436869314"/>
                    </a:ext>
                  </a:extLst>
                </a:gridCol>
              </a:tblGrid>
              <a:tr h="754472">
                <a:tc>
                  <a:txBody>
                    <a:bodyPr/>
                    <a:lstStyle/>
                    <a:p>
                      <a:pPr algn="ctr" fontAlgn="b"/>
                      <a:r>
                        <a:rPr lang="en-US" sz="1600" u="none" strike="noStrike" dirty="0">
                          <a:solidFill>
                            <a:schemeClr val="bg1"/>
                          </a:solidFill>
                          <a:effectLst/>
                        </a:rPr>
                        <a:t>School</a:t>
                      </a:r>
                      <a:endParaRPr lang="en-US" sz="1600" b="1" i="0" u="none" strike="noStrike" dirty="0">
                        <a:solidFill>
                          <a:schemeClr val="bg1"/>
                        </a:solidFill>
                        <a:effectLst/>
                        <a:latin typeface="Arial" charset="0"/>
                      </a:endParaRPr>
                    </a:p>
                  </a:txBody>
                  <a:tcPr marL="0" marR="0" marT="0" marB="0" anchor="b">
                    <a:solidFill>
                      <a:srgbClr val="0070C0"/>
                    </a:solidFill>
                  </a:tcPr>
                </a:tc>
                <a:tc>
                  <a:txBody>
                    <a:bodyPr/>
                    <a:lstStyle/>
                    <a:p>
                      <a:pPr algn="ctr" fontAlgn="b"/>
                      <a:r>
                        <a:rPr lang="en-US" sz="1600" u="none" strike="noStrike" dirty="0">
                          <a:solidFill>
                            <a:schemeClr val="bg1"/>
                          </a:solidFill>
                          <a:effectLst/>
                        </a:rPr>
                        <a:t>Physical Condition Score</a:t>
                      </a:r>
                      <a:endParaRPr lang="en-US" sz="1600" b="1" i="0" u="none" strike="noStrike" dirty="0">
                        <a:solidFill>
                          <a:schemeClr val="bg1"/>
                        </a:solidFill>
                        <a:effectLst/>
                        <a:latin typeface="Arial" charset="0"/>
                      </a:endParaRPr>
                    </a:p>
                  </a:txBody>
                  <a:tcPr marL="0" marR="0" marT="0" marB="0" anchor="b">
                    <a:solidFill>
                      <a:srgbClr val="0070C0"/>
                    </a:solidFill>
                  </a:tcPr>
                </a:tc>
                <a:tc>
                  <a:txBody>
                    <a:bodyPr/>
                    <a:lstStyle/>
                    <a:p>
                      <a:pPr algn="ctr" fontAlgn="b"/>
                      <a:r>
                        <a:rPr lang="en-US" sz="1600" u="none" strike="noStrike" dirty="0">
                          <a:solidFill>
                            <a:schemeClr val="bg1"/>
                          </a:solidFill>
                          <a:effectLst/>
                        </a:rPr>
                        <a:t>Physical Condition Description</a:t>
                      </a:r>
                      <a:endParaRPr lang="en-US" sz="1600" b="1" i="0" u="none" strike="noStrike" dirty="0">
                        <a:solidFill>
                          <a:schemeClr val="bg1"/>
                        </a:solidFill>
                        <a:effectLst/>
                        <a:latin typeface="Arial" charset="0"/>
                      </a:endParaRPr>
                    </a:p>
                  </a:txBody>
                  <a:tcPr marL="0" marR="0" marT="0" marB="0" anchor="b">
                    <a:solidFill>
                      <a:srgbClr val="0070C0"/>
                    </a:solidFill>
                  </a:tcPr>
                </a:tc>
                <a:tc>
                  <a:txBody>
                    <a:bodyPr/>
                    <a:lstStyle/>
                    <a:p>
                      <a:pPr algn="ctr" fontAlgn="b"/>
                      <a:r>
                        <a:rPr lang="en-US" sz="1600" u="none" strike="noStrike" kern="1200" dirty="0">
                          <a:solidFill>
                            <a:schemeClr val="bg1"/>
                          </a:solidFill>
                          <a:effectLst/>
                          <a:latin typeface="+mn-lt"/>
                          <a:ea typeface="+mn-ea"/>
                          <a:cs typeface="+mn-cs"/>
                        </a:rPr>
                        <a:t>Clean Energy Audit</a:t>
                      </a:r>
                    </a:p>
                  </a:txBody>
                  <a:tcPr marL="0" marR="0" marT="0" marB="0" anchor="b">
                    <a:solidFill>
                      <a:srgbClr val="0070C0"/>
                    </a:solidFill>
                  </a:tcPr>
                </a:tc>
                <a:extLst>
                  <a:ext uri="{0D108BD9-81ED-4DB2-BD59-A6C34878D82A}">
                    <a16:rowId xmlns:a16="http://schemas.microsoft.com/office/drawing/2014/main" val="10000"/>
                  </a:ext>
                </a:extLst>
              </a:tr>
              <a:tr h="335286">
                <a:tc>
                  <a:txBody>
                    <a:bodyPr/>
                    <a:lstStyle/>
                    <a:p>
                      <a:pPr algn="l" fontAlgn="b"/>
                      <a:r>
                        <a:rPr lang="en-US" sz="1600" b="0" i="0" u="none" strike="noStrike" kern="1200" dirty="0">
                          <a:solidFill>
                            <a:srgbClr val="000000"/>
                          </a:solidFill>
                          <a:effectLst/>
                          <a:latin typeface="+mn-lt"/>
                          <a:ea typeface="+mn-ea"/>
                          <a:cs typeface="+mn-cs"/>
                        </a:rPr>
                        <a:t>Foothills Middle School</a:t>
                      </a:r>
                    </a:p>
                  </a:txBody>
                  <a:tcPr marL="9525" marR="9525" marT="9525" marB="0" anchor="ctr"/>
                </a:tc>
                <a:tc>
                  <a:txBody>
                    <a:bodyPr/>
                    <a:lstStyle/>
                    <a:p>
                      <a:pPr algn="ctr" fontAlgn="b"/>
                      <a:r>
                        <a:rPr lang="en-US" sz="1600" b="0" i="0" u="none" strike="noStrike" dirty="0">
                          <a:solidFill>
                            <a:srgbClr val="000000"/>
                          </a:solidFill>
                          <a:effectLst/>
                          <a:latin typeface="+mn-lt"/>
                        </a:rPr>
                        <a:t>72.58</a:t>
                      </a:r>
                    </a:p>
                  </a:txBody>
                  <a:tcPr marL="0" marR="0" marT="0" marB="0" anchor="ctr"/>
                </a:tc>
                <a:tc>
                  <a:txBody>
                    <a:bodyPr/>
                    <a:lstStyle/>
                    <a:p>
                      <a:pPr algn="ctr" fontAlgn="b"/>
                      <a:r>
                        <a:rPr lang="en-US" sz="1600" b="0" i="0" u="none" strike="noStrike" dirty="0">
                          <a:solidFill>
                            <a:srgbClr val="000000"/>
                          </a:solidFill>
                          <a:effectLst/>
                          <a:latin typeface="+mn-lt"/>
                        </a:rPr>
                        <a:t>Fair</a:t>
                      </a:r>
                    </a:p>
                  </a:txBody>
                  <a:tcPr marL="0" marR="0" marT="0" marB="0" anchor="ctr"/>
                </a:tc>
                <a:tc>
                  <a:txBody>
                    <a:bodyPr/>
                    <a:lstStyle/>
                    <a:p>
                      <a:pPr algn="ctr" fontAlgn="b"/>
                      <a:r>
                        <a:rPr lang="en-US" sz="1600" b="0" i="0" u="none" strike="noStrike" dirty="0">
                          <a:solidFill>
                            <a:srgbClr val="000000"/>
                          </a:solidFill>
                          <a:effectLst/>
                          <a:latin typeface="+mn-lt"/>
                        </a:rPr>
                        <a:t>2</a:t>
                      </a:r>
                    </a:p>
                  </a:txBody>
                  <a:tcPr marL="0" marR="0" marT="0" marB="0" anchor="ctr"/>
                </a:tc>
                <a:extLst>
                  <a:ext uri="{0D108BD9-81ED-4DB2-BD59-A6C34878D82A}">
                    <a16:rowId xmlns:a16="http://schemas.microsoft.com/office/drawing/2014/main" val="10001"/>
                  </a:ext>
                </a:extLst>
              </a:tr>
              <a:tr h="335286">
                <a:tc>
                  <a:txBody>
                    <a:bodyPr/>
                    <a:lstStyle/>
                    <a:p>
                      <a:pPr algn="l" fontAlgn="b"/>
                      <a:r>
                        <a:rPr lang="en-US" sz="1600" b="0" i="0" u="none" strike="noStrike" kern="1200" dirty="0">
                          <a:solidFill>
                            <a:srgbClr val="000000"/>
                          </a:solidFill>
                          <a:effectLst/>
                          <a:latin typeface="+mn-lt"/>
                          <a:ea typeface="+mn-ea"/>
                          <a:cs typeface="+mn-cs"/>
                        </a:rPr>
                        <a:t>Orchard Middle School</a:t>
                      </a:r>
                    </a:p>
                  </a:txBody>
                  <a:tcPr marL="9525" marR="9525" marT="9525" marB="0" anchor="ctr"/>
                </a:tc>
                <a:tc>
                  <a:txBody>
                    <a:bodyPr/>
                    <a:lstStyle/>
                    <a:p>
                      <a:pPr algn="ctr" fontAlgn="b"/>
                      <a:r>
                        <a:rPr lang="en-US" sz="1600" b="0" i="0" u="none" strike="noStrike" dirty="0">
                          <a:solidFill>
                            <a:srgbClr val="000000"/>
                          </a:solidFill>
                          <a:effectLst/>
                          <a:latin typeface="+mn-lt"/>
                        </a:rPr>
                        <a:t>84.12</a:t>
                      </a:r>
                    </a:p>
                  </a:txBody>
                  <a:tcPr marL="0" marR="0" marT="0" marB="0" anchor="ctr"/>
                </a:tc>
                <a:tc>
                  <a:txBody>
                    <a:bodyPr/>
                    <a:lstStyle/>
                    <a:p>
                      <a:pPr algn="ctr" fontAlgn="b"/>
                      <a:r>
                        <a:rPr lang="en-US" sz="1600" b="0" i="0" u="none" strike="noStrike" dirty="0">
                          <a:solidFill>
                            <a:srgbClr val="000000"/>
                          </a:solidFill>
                          <a:effectLst/>
                          <a:latin typeface="+mn-lt"/>
                        </a:rPr>
                        <a:t>Fair</a:t>
                      </a:r>
                    </a:p>
                  </a:txBody>
                  <a:tcPr marL="0" marR="0" marT="0" marB="0" anchor="ctr"/>
                </a:tc>
                <a:tc>
                  <a:txBody>
                    <a:bodyPr/>
                    <a:lstStyle/>
                    <a:p>
                      <a:pPr algn="ctr" fontAlgn="b"/>
                      <a:r>
                        <a:rPr lang="en-US" sz="1600" b="0" i="0" u="none" strike="noStrike" dirty="0">
                          <a:solidFill>
                            <a:srgbClr val="000000"/>
                          </a:solidFill>
                          <a:effectLst/>
                          <a:latin typeface="+mn-lt"/>
                        </a:rPr>
                        <a:t>2</a:t>
                      </a:r>
                    </a:p>
                  </a:txBody>
                  <a:tcPr marL="0" marR="0" marT="0" marB="0" anchor="ctr"/>
                </a:tc>
                <a:extLst>
                  <a:ext uri="{0D108BD9-81ED-4DB2-BD59-A6C34878D82A}">
                    <a16:rowId xmlns:a16="http://schemas.microsoft.com/office/drawing/2014/main" val="10002"/>
                  </a:ext>
                </a:extLst>
              </a:tr>
              <a:tr h="335286">
                <a:tc>
                  <a:txBody>
                    <a:bodyPr/>
                    <a:lstStyle/>
                    <a:p>
                      <a:pPr algn="l" fontAlgn="b"/>
                      <a:r>
                        <a:rPr lang="en-US" sz="1600" b="0" i="0" u="none" strike="noStrike" kern="1200" dirty="0">
                          <a:solidFill>
                            <a:srgbClr val="000000"/>
                          </a:solidFill>
                          <a:effectLst/>
                          <a:latin typeface="+mn-lt"/>
                          <a:ea typeface="+mn-ea"/>
                          <a:cs typeface="+mn-cs"/>
                        </a:rPr>
                        <a:t>Pioneer Middle School – Gym</a:t>
                      </a:r>
                    </a:p>
                  </a:txBody>
                  <a:tcPr marL="9525" marR="9525" marT="9525" marB="0" anchor="ctr"/>
                </a:tc>
                <a:tc>
                  <a:txBody>
                    <a:bodyPr/>
                    <a:lstStyle/>
                    <a:p>
                      <a:pPr algn="ctr" fontAlgn="b"/>
                      <a:r>
                        <a:rPr lang="en-US" sz="1600" b="0" i="0" u="none" strike="noStrike" dirty="0">
                          <a:solidFill>
                            <a:srgbClr val="FF0000"/>
                          </a:solidFill>
                          <a:effectLst/>
                          <a:latin typeface="+mn-lt"/>
                        </a:rPr>
                        <a:t>60.34</a:t>
                      </a:r>
                    </a:p>
                  </a:txBody>
                  <a:tcPr marL="0" marR="0" marT="0" marB="0" anchor="ctr"/>
                </a:tc>
                <a:tc>
                  <a:txBody>
                    <a:bodyPr/>
                    <a:lstStyle/>
                    <a:p>
                      <a:pPr algn="ctr" fontAlgn="b"/>
                      <a:r>
                        <a:rPr lang="en-US" sz="1600" b="0" i="0" u="none" strike="noStrike" dirty="0">
                          <a:solidFill>
                            <a:srgbClr val="FF0000"/>
                          </a:solidFill>
                          <a:effectLst/>
                          <a:latin typeface="+mn-lt"/>
                        </a:rPr>
                        <a:t>Poor</a:t>
                      </a:r>
                    </a:p>
                  </a:txBody>
                  <a:tcPr marL="0" marR="0" marT="0" marB="0" anchor="ctr"/>
                </a:tc>
                <a:tc>
                  <a:txBody>
                    <a:bodyPr/>
                    <a:lstStyle/>
                    <a:p>
                      <a:pPr algn="ctr" fontAlgn="b"/>
                      <a:r>
                        <a:rPr lang="en-US" sz="1600" b="0" i="0" u="none" strike="noStrike" dirty="0">
                          <a:solidFill>
                            <a:srgbClr val="000000"/>
                          </a:solidFill>
                          <a:effectLst/>
                          <a:latin typeface="+mn-lt"/>
                        </a:rPr>
                        <a:t>2</a:t>
                      </a:r>
                    </a:p>
                  </a:txBody>
                  <a:tcPr marL="0" marR="0" marT="0" marB="0" anchor="ctr"/>
                </a:tc>
                <a:extLst>
                  <a:ext uri="{0D108BD9-81ED-4DB2-BD59-A6C34878D82A}">
                    <a16:rowId xmlns:a16="http://schemas.microsoft.com/office/drawing/2014/main" val="10003"/>
                  </a:ext>
                </a:extLst>
              </a:tr>
              <a:tr h="335286">
                <a:tc>
                  <a:txBody>
                    <a:bodyPr/>
                    <a:lstStyle/>
                    <a:p>
                      <a:pPr algn="l" fontAlgn="b"/>
                      <a:r>
                        <a:rPr lang="en-US" sz="1600" b="0" i="0" u="none" strike="noStrike" kern="1200" dirty="0">
                          <a:solidFill>
                            <a:srgbClr val="000000"/>
                          </a:solidFill>
                          <a:effectLst/>
                          <a:latin typeface="+mn-lt"/>
                          <a:ea typeface="+mn-ea"/>
                          <a:cs typeface="+mn-cs"/>
                        </a:rPr>
                        <a:t>Pioneer Middle School – Main</a:t>
                      </a:r>
                    </a:p>
                  </a:txBody>
                  <a:tcPr marL="9525" marR="9525" marT="9525" marB="0" anchor="ctr"/>
                </a:tc>
                <a:tc>
                  <a:txBody>
                    <a:bodyPr/>
                    <a:lstStyle/>
                    <a:p>
                      <a:pPr algn="ctr" fontAlgn="b"/>
                      <a:r>
                        <a:rPr lang="en-US" sz="1600" b="0" i="0" u="none" strike="noStrike" dirty="0">
                          <a:solidFill>
                            <a:srgbClr val="000000"/>
                          </a:solidFill>
                          <a:effectLst/>
                          <a:latin typeface="+mn-lt"/>
                        </a:rPr>
                        <a:t>91.90</a:t>
                      </a:r>
                    </a:p>
                  </a:txBody>
                  <a:tcPr marL="0" marR="0" marT="0" marB="0" anchor="ctr"/>
                </a:tc>
                <a:tc>
                  <a:txBody>
                    <a:bodyPr/>
                    <a:lstStyle/>
                    <a:p>
                      <a:pPr algn="ctr" fontAlgn="b"/>
                      <a:r>
                        <a:rPr lang="en-US" sz="1600" b="0" i="0" u="none" strike="noStrike" dirty="0">
                          <a:solidFill>
                            <a:srgbClr val="000000"/>
                          </a:solidFill>
                          <a:effectLst/>
                          <a:latin typeface="+mn-lt"/>
                        </a:rPr>
                        <a:t>Good</a:t>
                      </a:r>
                    </a:p>
                  </a:txBody>
                  <a:tcPr marL="0" marR="0" marT="0" marB="0" anchor="ctr"/>
                </a:tc>
                <a:tc>
                  <a:txBody>
                    <a:bodyPr/>
                    <a:lstStyle/>
                    <a:p>
                      <a:pPr algn="ctr" fontAlgn="b"/>
                      <a:r>
                        <a:rPr lang="en-US" sz="1600" b="0" i="0" u="none" strike="noStrike" dirty="0">
                          <a:solidFill>
                            <a:srgbClr val="000000"/>
                          </a:solidFill>
                          <a:effectLst/>
                          <a:latin typeface="+mn-lt"/>
                        </a:rPr>
                        <a:t>2</a:t>
                      </a:r>
                    </a:p>
                  </a:txBody>
                  <a:tcPr marL="0" marR="0" marT="0" marB="0" anchor="ctr"/>
                </a:tc>
                <a:extLst>
                  <a:ext uri="{0D108BD9-81ED-4DB2-BD59-A6C34878D82A}">
                    <a16:rowId xmlns:a16="http://schemas.microsoft.com/office/drawing/2014/main" val="10004"/>
                  </a:ext>
                </a:extLst>
              </a:tr>
              <a:tr h="335286">
                <a:tc>
                  <a:txBody>
                    <a:bodyPr/>
                    <a:lstStyle/>
                    <a:p>
                      <a:pPr algn="l" fontAlgn="b"/>
                      <a:r>
                        <a:rPr lang="en-US" sz="1600" b="0" i="0" u="none" strike="noStrike" kern="1200" dirty="0">
                          <a:solidFill>
                            <a:srgbClr val="000000"/>
                          </a:solidFill>
                          <a:effectLst/>
                          <a:latin typeface="+mn-lt"/>
                          <a:ea typeface="+mn-ea"/>
                          <a:cs typeface="+mn-cs"/>
                        </a:rPr>
                        <a:t>Wenatchee High School</a:t>
                      </a:r>
                    </a:p>
                  </a:txBody>
                  <a:tcPr marL="9525" marR="9525" marT="9525" marB="0" anchor="ctr"/>
                </a:tc>
                <a:tc>
                  <a:txBody>
                    <a:bodyPr/>
                    <a:lstStyle/>
                    <a:p>
                      <a:pPr algn="ctr" fontAlgn="b"/>
                      <a:r>
                        <a:rPr lang="en-US" sz="1600" b="0" i="0" u="none" strike="noStrike" dirty="0">
                          <a:solidFill>
                            <a:srgbClr val="FF0000"/>
                          </a:solidFill>
                          <a:effectLst/>
                          <a:latin typeface="+mn-lt"/>
                        </a:rPr>
                        <a:t>49.65</a:t>
                      </a:r>
                    </a:p>
                  </a:txBody>
                  <a:tcPr marL="0" marR="0" marT="0" marB="0" anchor="ctr"/>
                </a:tc>
                <a:tc>
                  <a:txBody>
                    <a:bodyPr/>
                    <a:lstStyle/>
                    <a:p>
                      <a:pPr algn="ctr" fontAlgn="b"/>
                      <a:r>
                        <a:rPr lang="en-US" sz="1600" b="0" i="0" u="none" strike="noStrike" dirty="0">
                          <a:solidFill>
                            <a:srgbClr val="FF0000"/>
                          </a:solidFill>
                          <a:effectLst/>
                          <a:latin typeface="+mn-lt"/>
                        </a:rPr>
                        <a:t>Poor</a:t>
                      </a:r>
                    </a:p>
                  </a:txBody>
                  <a:tcPr marL="0" marR="0" marT="0" marB="0" anchor="ctr"/>
                </a:tc>
                <a:tc>
                  <a:txBody>
                    <a:bodyPr/>
                    <a:lstStyle/>
                    <a:p>
                      <a:pPr algn="ctr" fontAlgn="b"/>
                      <a:r>
                        <a:rPr lang="en-US" sz="1600" b="0" i="0" u="none" strike="noStrike" dirty="0">
                          <a:solidFill>
                            <a:srgbClr val="FF0000"/>
                          </a:solidFill>
                          <a:effectLst/>
                          <a:latin typeface="+mn-lt"/>
                        </a:rPr>
                        <a:t>1</a:t>
                      </a:r>
                    </a:p>
                  </a:txBody>
                  <a:tcPr marL="0" marR="0" marT="0" marB="0" anchor="ctr"/>
                </a:tc>
                <a:extLst>
                  <a:ext uri="{0D108BD9-81ED-4DB2-BD59-A6C34878D82A}">
                    <a16:rowId xmlns:a16="http://schemas.microsoft.com/office/drawing/2014/main" val="10005"/>
                  </a:ext>
                </a:extLst>
              </a:tr>
              <a:tr h="418588">
                <a:tc>
                  <a:txBody>
                    <a:bodyPr/>
                    <a:lstStyle/>
                    <a:p>
                      <a:pPr algn="l" fontAlgn="b"/>
                      <a:r>
                        <a:rPr lang="en-US" sz="1600" b="0" i="0" u="none" strike="noStrike" dirty="0">
                          <a:solidFill>
                            <a:srgbClr val="000000"/>
                          </a:solidFill>
                          <a:effectLst/>
                          <a:latin typeface="+mn-lt"/>
                        </a:rPr>
                        <a:t>Westside High School - Main</a:t>
                      </a:r>
                    </a:p>
                  </a:txBody>
                  <a:tcPr marL="0" marR="0" marT="0" marB="0" anchor="ctr"/>
                </a:tc>
                <a:tc>
                  <a:txBody>
                    <a:bodyPr/>
                    <a:lstStyle/>
                    <a:p>
                      <a:pPr algn="ctr" fontAlgn="b"/>
                      <a:r>
                        <a:rPr lang="en-US" sz="1600" b="0" i="0" u="none" strike="noStrike" dirty="0">
                          <a:solidFill>
                            <a:srgbClr val="000000"/>
                          </a:solidFill>
                          <a:effectLst/>
                          <a:latin typeface="+mn-lt"/>
                        </a:rPr>
                        <a:t>96.66</a:t>
                      </a:r>
                    </a:p>
                  </a:txBody>
                  <a:tcPr marL="0" marR="0" marT="0" marB="0" anchor="ctr"/>
                </a:tc>
                <a:tc>
                  <a:txBody>
                    <a:bodyPr/>
                    <a:lstStyle/>
                    <a:p>
                      <a:pPr algn="ctr" fontAlgn="b"/>
                      <a:r>
                        <a:rPr lang="en-US" sz="1600" b="0" i="0" u="none" strike="noStrike" dirty="0">
                          <a:solidFill>
                            <a:srgbClr val="000000"/>
                          </a:solidFill>
                          <a:effectLst/>
                          <a:latin typeface="+mn-lt"/>
                        </a:rPr>
                        <a:t>Excellent</a:t>
                      </a:r>
                    </a:p>
                  </a:txBody>
                  <a:tcPr marL="0" marR="0" marT="0" marB="0" anchor="ctr"/>
                </a:tc>
                <a:tc>
                  <a:txBody>
                    <a:bodyPr/>
                    <a:lstStyle/>
                    <a:p>
                      <a:pPr algn="ctr" fontAlgn="b"/>
                      <a:r>
                        <a:rPr lang="en-US" sz="1600" b="0" i="0" u="none" strike="noStrike" dirty="0">
                          <a:solidFill>
                            <a:srgbClr val="000000"/>
                          </a:solidFill>
                          <a:effectLst/>
                          <a:latin typeface="+mn-lt"/>
                        </a:rPr>
                        <a:t>3</a:t>
                      </a:r>
                    </a:p>
                  </a:txBody>
                  <a:tcPr marL="0" marR="0" marT="0" marB="0" anchor="ctr"/>
                </a:tc>
                <a:extLst>
                  <a:ext uri="{0D108BD9-81ED-4DB2-BD59-A6C34878D82A}">
                    <a16:rowId xmlns:a16="http://schemas.microsoft.com/office/drawing/2014/main" val="10006"/>
                  </a:ext>
                </a:extLst>
              </a:tr>
              <a:tr h="419795">
                <a:tc>
                  <a:txBody>
                    <a:bodyPr/>
                    <a:lstStyle/>
                    <a:p>
                      <a:pPr algn="l" fontAlgn="b"/>
                      <a:r>
                        <a:rPr lang="en-US" sz="1600" b="0" i="0" u="none" strike="noStrike" dirty="0">
                          <a:solidFill>
                            <a:srgbClr val="000000"/>
                          </a:solidFill>
                          <a:effectLst/>
                          <a:latin typeface="+mn-lt"/>
                        </a:rPr>
                        <a:t>Westside High School – Fitness</a:t>
                      </a:r>
                    </a:p>
                  </a:txBody>
                  <a:tcPr marL="0" marR="0" marT="0" marB="0" anchor="ctr"/>
                </a:tc>
                <a:tc>
                  <a:txBody>
                    <a:bodyPr/>
                    <a:lstStyle/>
                    <a:p>
                      <a:pPr algn="ctr" fontAlgn="b"/>
                      <a:r>
                        <a:rPr lang="en-US" sz="1600" b="0" i="0" u="none" strike="noStrike" dirty="0">
                          <a:solidFill>
                            <a:srgbClr val="000000"/>
                          </a:solidFill>
                          <a:effectLst/>
                          <a:latin typeface="+mn-lt"/>
                        </a:rPr>
                        <a:t>89.51</a:t>
                      </a:r>
                    </a:p>
                  </a:txBody>
                  <a:tcPr marL="0" marR="0" marT="0" marB="0" anchor="ctr"/>
                </a:tc>
                <a:tc>
                  <a:txBody>
                    <a:bodyPr/>
                    <a:lstStyle/>
                    <a:p>
                      <a:pPr algn="ctr" fontAlgn="b"/>
                      <a:r>
                        <a:rPr lang="en-US" sz="1600" b="0" i="0" u="none" strike="noStrike" dirty="0">
                          <a:solidFill>
                            <a:srgbClr val="000000"/>
                          </a:solidFill>
                          <a:effectLst/>
                          <a:latin typeface="+mn-lt"/>
                        </a:rPr>
                        <a:t>Good</a:t>
                      </a:r>
                    </a:p>
                  </a:txBody>
                  <a:tcPr marL="0" marR="0" marT="0" marB="0" anchor="ctr"/>
                </a:tc>
                <a:tc>
                  <a:txBody>
                    <a:bodyPr/>
                    <a:lstStyle/>
                    <a:p>
                      <a:pPr algn="ctr" fontAlgn="b"/>
                      <a:r>
                        <a:rPr lang="en-US" sz="1600" b="0" i="0" u="none" strike="noStrike" dirty="0">
                          <a:solidFill>
                            <a:srgbClr val="000000"/>
                          </a:solidFill>
                          <a:effectLst/>
                          <a:latin typeface="+mn-lt"/>
                        </a:rPr>
                        <a:t>3</a:t>
                      </a:r>
                    </a:p>
                  </a:txBody>
                  <a:tcPr marL="0" marR="0"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9690867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28699" y="294538"/>
            <a:ext cx="7421963" cy="1033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defTabSz="914400">
              <a:lnSpc>
                <a:spcPct val="90000"/>
              </a:lnSpc>
              <a:spcBef>
                <a:spcPct val="0"/>
              </a:spcBef>
              <a:spcAft>
                <a:spcPts val="600"/>
              </a:spcAft>
            </a:pPr>
            <a:r>
              <a:rPr lang="en-US" sz="3500" b="1" dirty="0">
                <a:solidFill>
                  <a:srgbClr val="FFFFFF"/>
                </a:solidFill>
                <a:latin typeface="+mj-lt"/>
                <a:ea typeface="+mj-ea"/>
                <a:cs typeface="+mj-cs"/>
              </a:rPr>
              <a:t>BUILDING CONDITION - FUNCTIONAL</a:t>
            </a:r>
            <a:endParaRPr lang="en-US" sz="3500" b="1" kern="1200" dirty="0">
              <a:solidFill>
                <a:srgbClr val="FFFFFF"/>
              </a:solidFill>
              <a:latin typeface="+mj-lt"/>
              <a:ea typeface="+mj-ea"/>
              <a:cs typeface="+mj-cs"/>
            </a:endParaRPr>
          </a:p>
        </p:txBody>
      </p:sp>
      <p:pic>
        <p:nvPicPr>
          <p:cNvPr id="10" name="Picture 9" descr="A picture containing text, sign&#10;&#10;Description automatically generated">
            <a:extLst>
              <a:ext uri="{FF2B5EF4-FFF2-40B4-BE49-F238E27FC236}">
                <a16:creationId xmlns:a16="http://schemas.microsoft.com/office/drawing/2014/main" id="{7FF28B3A-6615-4DBA-8C51-B282ABE62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88" y="6001554"/>
            <a:ext cx="1016525" cy="711567"/>
          </a:xfrm>
          <a:prstGeom prst="rect">
            <a:avLst/>
          </a:prstGeom>
        </p:spPr>
      </p:pic>
      <p:sp>
        <p:nvSpPr>
          <p:cNvPr id="12" name="Rectangle 11">
            <a:extLst>
              <a:ext uri="{FF2B5EF4-FFF2-40B4-BE49-F238E27FC236}">
                <a16:creationId xmlns:a16="http://schemas.microsoft.com/office/drawing/2014/main" id="{8DE54F56-1477-BB12-FF89-A72BFC8F3A90}"/>
              </a:ext>
            </a:extLst>
          </p:cNvPr>
          <p:cNvSpPr/>
          <p:nvPr/>
        </p:nvSpPr>
        <p:spPr>
          <a:xfrm>
            <a:off x="850767" y="1391141"/>
            <a:ext cx="7442461" cy="1605568"/>
          </a:xfrm>
          <a:prstGeom prst="rect">
            <a:avLst/>
          </a:prstGeom>
        </p:spPr>
        <p:txBody>
          <a:bodyPr wrap="square">
            <a:spAutoFit/>
          </a:bodyPr>
          <a:lstStyle/>
          <a:p>
            <a:pPr marL="283464" indent="-283464">
              <a:spcBef>
                <a:spcPts val="480"/>
              </a:spcBef>
              <a:buSzPts val="2000"/>
            </a:pPr>
            <a:endParaRPr lang="en-US" dirty="0"/>
          </a:p>
          <a:p>
            <a:pPr marL="342900" indent="-342900">
              <a:spcBef>
                <a:spcPts val="480"/>
              </a:spcBef>
              <a:buFont typeface="Arial" panose="020B0604020202020204" pitchFamily="34" charset="0"/>
              <a:buChar char="•"/>
            </a:pPr>
            <a:r>
              <a:rPr lang="en-US" sz="2400" dirty="0">
                <a:solidFill>
                  <a:srgbClr val="0070C0"/>
                </a:solidFill>
              </a:rPr>
              <a:t>Space sizes, adjacencies, utilities, surfaces, daylight, access, fixed equipment, and storage</a:t>
            </a:r>
          </a:p>
          <a:p>
            <a:pPr marL="342900" indent="-342900">
              <a:spcBef>
                <a:spcPts val="480"/>
              </a:spcBef>
              <a:buFont typeface="Arial" panose="020B0604020202020204" pitchFamily="34" charset="0"/>
              <a:buChar char="•"/>
            </a:pPr>
            <a:r>
              <a:rPr lang="en-US" sz="2400" dirty="0">
                <a:solidFill>
                  <a:srgbClr val="0070C0"/>
                </a:solidFill>
              </a:rPr>
              <a:t>The program, or “school”, is assessed as a </a:t>
            </a:r>
            <a:r>
              <a:rPr lang="en-US" sz="2400" u="sng" dirty="0">
                <a:solidFill>
                  <a:srgbClr val="0070C0"/>
                </a:solidFill>
              </a:rPr>
              <a:t>unit</a:t>
            </a:r>
          </a:p>
        </p:txBody>
      </p:sp>
      <p:graphicFrame>
        <p:nvGraphicFramePr>
          <p:cNvPr id="13" name="Table 12">
            <a:extLst>
              <a:ext uri="{FF2B5EF4-FFF2-40B4-BE49-F238E27FC236}">
                <a16:creationId xmlns:a16="http://schemas.microsoft.com/office/drawing/2014/main" id="{ED60F7FF-5D46-345E-4203-DC0EAB2DB291}"/>
              </a:ext>
            </a:extLst>
          </p:cNvPr>
          <p:cNvGraphicFramePr>
            <a:graphicFrameLocks noGrp="1"/>
          </p:cNvGraphicFramePr>
          <p:nvPr>
            <p:extLst>
              <p:ext uri="{D42A27DB-BD31-4B8C-83A1-F6EECF244321}">
                <p14:modId xmlns:p14="http://schemas.microsoft.com/office/powerpoint/2010/main" val="3283464602"/>
              </p:ext>
            </p:extLst>
          </p:nvPr>
        </p:nvGraphicFramePr>
        <p:xfrm>
          <a:off x="870736" y="3156771"/>
          <a:ext cx="7402521" cy="2699904"/>
        </p:xfrm>
        <a:graphic>
          <a:graphicData uri="http://schemas.openxmlformats.org/drawingml/2006/table">
            <a:tbl>
              <a:tblPr>
                <a:tableStyleId>{B301B821-A1FF-4177-AEE7-76D212191A09}</a:tableStyleId>
              </a:tblPr>
              <a:tblGrid>
                <a:gridCol w="1066882">
                  <a:extLst>
                    <a:ext uri="{9D8B030D-6E8A-4147-A177-3AD203B41FA5}">
                      <a16:colId xmlns:a16="http://schemas.microsoft.com/office/drawing/2014/main" val="20000"/>
                    </a:ext>
                  </a:extLst>
                </a:gridCol>
                <a:gridCol w="6335639">
                  <a:extLst>
                    <a:ext uri="{9D8B030D-6E8A-4147-A177-3AD203B41FA5}">
                      <a16:colId xmlns:a16="http://schemas.microsoft.com/office/drawing/2014/main" val="20001"/>
                    </a:ext>
                  </a:extLst>
                </a:gridCol>
              </a:tblGrid>
              <a:tr h="618309">
                <a:tc>
                  <a:txBody>
                    <a:bodyPr/>
                    <a:lstStyle/>
                    <a:p>
                      <a:pPr marL="0" marR="0" indent="0" algn="ctr">
                        <a:lnSpc>
                          <a:spcPct val="200000"/>
                        </a:lnSpc>
                        <a:spcBef>
                          <a:spcPts val="0"/>
                        </a:spcBef>
                        <a:spcAft>
                          <a:spcPts val="0"/>
                        </a:spcAft>
                        <a:tabLst>
                          <a:tab pos="384175" algn="l"/>
                          <a:tab pos="612775" algn="l"/>
                          <a:tab pos="841375" algn="l"/>
                          <a:tab pos="5376545" algn="l"/>
                        </a:tabLst>
                      </a:pPr>
                      <a:r>
                        <a:rPr lang="en-US" sz="1600" dirty="0">
                          <a:effectLst/>
                          <a:latin typeface="+mn-lt"/>
                          <a:ea typeface="Times New Roman" panose="02020603050405020304" pitchFamily="18" charset="0"/>
                          <a:cs typeface="Times New Roman" panose="02020603050405020304" pitchFamily="18" charset="0"/>
                        </a:rPr>
                        <a:t>90+</a:t>
                      </a:r>
                    </a:p>
                  </a:txBody>
                  <a:tcPr marL="68580" marR="68580" marT="0" marB="0"/>
                </a:tc>
                <a:tc>
                  <a:txBody>
                    <a:bodyPr/>
                    <a:lstStyle/>
                    <a:p>
                      <a:pPr marL="0" marR="0">
                        <a:spcBef>
                          <a:spcPts val="0"/>
                        </a:spcBef>
                        <a:spcAft>
                          <a:spcPts val="0"/>
                        </a:spcAft>
                        <a:tabLst>
                          <a:tab pos="384175" algn="l"/>
                        </a:tabLst>
                      </a:pPr>
                      <a:r>
                        <a:rPr lang="en-US" sz="1600" b="1" dirty="0">
                          <a:solidFill>
                            <a:schemeClr val="tx1"/>
                          </a:solidFill>
                          <a:effectLst/>
                          <a:latin typeface="+mn-lt"/>
                          <a:ea typeface="Times New Roman" panose="02020603050405020304" pitchFamily="18" charset="0"/>
                          <a:cs typeface="Times New Roman" panose="02020603050405020304" pitchFamily="18" charset="0"/>
                        </a:rPr>
                        <a:t>Good</a:t>
                      </a:r>
                      <a:r>
                        <a:rPr lang="en-US" sz="1600" dirty="0">
                          <a:solidFill>
                            <a:schemeClr val="tx1"/>
                          </a:solidFill>
                          <a:effectLst/>
                          <a:latin typeface="+mn-lt"/>
                          <a:ea typeface="Times New Roman" panose="02020603050405020304" pitchFamily="18" charset="0"/>
                          <a:cs typeface="Times New Roman" panose="02020603050405020304" pitchFamily="18" charset="0"/>
                        </a:rPr>
                        <a:t>:</a:t>
                      </a:r>
                      <a:r>
                        <a:rPr lang="en-US" sz="1600" baseline="0" dirty="0">
                          <a:solidFill>
                            <a:schemeClr val="tx1"/>
                          </a:solidFill>
                          <a:effectLst/>
                          <a:latin typeface="+mn-lt"/>
                          <a:ea typeface="Times New Roman" panose="02020603050405020304" pitchFamily="18" charset="0"/>
                          <a:cs typeface="Times New Roman" panose="02020603050405020304" pitchFamily="18" charset="0"/>
                        </a:rPr>
                        <a:t>  </a:t>
                      </a:r>
                      <a:r>
                        <a:rPr lang="en-US" sz="1600" dirty="0">
                          <a:solidFill>
                            <a:schemeClr val="tx1"/>
                          </a:solidFill>
                          <a:effectLst/>
                          <a:latin typeface="+mn-lt"/>
                        </a:rPr>
                        <a:t>The facility design supports the educational program offered. It may have minor functional adequacy problems but generally meets the needs of the educational program.</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656128">
                <a:tc>
                  <a:txBody>
                    <a:bodyPr/>
                    <a:lstStyle/>
                    <a:p>
                      <a:pPr marL="0" marR="0" indent="0" algn="ctr">
                        <a:lnSpc>
                          <a:spcPct val="200000"/>
                        </a:lnSpc>
                        <a:spcBef>
                          <a:spcPts val="0"/>
                        </a:spcBef>
                        <a:spcAft>
                          <a:spcPts val="0"/>
                        </a:spcAft>
                        <a:tabLst>
                          <a:tab pos="384175" algn="l"/>
                          <a:tab pos="612775" algn="l"/>
                          <a:tab pos="841375" algn="l"/>
                          <a:tab pos="5376545" algn="l"/>
                        </a:tabLst>
                      </a:pPr>
                      <a:r>
                        <a:rPr lang="en-US" sz="1600" dirty="0">
                          <a:solidFill>
                            <a:schemeClr val="tx1"/>
                          </a:solidFill>
                          <a:effectLst/>
                          <a:latin typeface="+mn-lt"/>
                        </a:rPr>
                        <a:t>75-89</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tabLst>
                          <a:tab pos="384175" algn="l"/>
                        </a:tabLst>
                      </a:pPr>
                      <a:r>
                        <a:rPr lang="en-US" sz="1600" b="1" dirty="0">
                          <a:solidFill>
                            <a:schemeClr val="tx1"/>
                          </a:solidFill>
                          <a:effectLst/>
                          <a:latin typeface="+mn-lt"/>
                        </a:rPr>
                        <a:t>Fair</a:t>
                      </a:r>
                      <a:r>
                        <a:rPr lang="en-US" sz="1600" dirty="0">
                          <a:solidFill>
                            <a:schemeClr val="tx1"/>
                          </a:solidFill>
                          <a:effectLst/>
                          <a:latin typeface="+mn-lt"/>
                        </a:rPr>
                        <a:t>:  The facility has some problems meeting the needs of the educational program and may require some improvements.</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656128">
                <a:tc>
                  <a:txBody>
                    <a:bodyPr/>
                    <a:lstStyle/>
                    <a:p>
                      <a:pPr marL="0" marR="0" indent="0" algn="ctr">
                        <a:lnSpc>
                          <a:spcPct val="200000"/>
                        </a:lnSpc>
                        <a:spcBef>
                          <a:spcPts val="0"/>
                        </a:spcBef>
                        <a:spcAft>
                          <a:spcPts val="0"/>
                        </a:spcAft>
                        <a:tabLst>
                          <a:tab pos="384175" algn="l"/>
                          <a:tab pos="612775" algn="l"/>
                          <a:tab pos="841375" algn="l"/>
                          <a:tab pos="5376545" algn="l"/>
                        </a:tabLst>
                      </a:pPr>
                      <a:r>
                        <a:rPr lang="en-US" sz="1600" dirty="0">
                          <a:solidFill>
                            <a:schemeClr val="tx1"/>
                          </a:solidFill>
                          <a:effectLst/>
                          <a:latin typeface="+mn-lt"/>
                        </a:rPr>
                        <a:t>50-74</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tabLst>
                          <a:tab pos="384175" algn="l"/>
                        </a:tabLst>
                      </a:pPr>
                      <a:r>
                        <a:rPr lang="en-US" sz="1600" b="1" dirty="0">
                          <a:solidFill>
                            <a:schemeClr val="tx1"/>
                          </a:solidFill>
                          <a:effectLst/>
                          <a:latin typeface="+mn-lt"/>
                        </a:rPr>
                        <a:t>Poor</a:t>
                      </a:r>
                      <a:r>
                        <a:rPr lang="en-US" sz="1600" dirty="0">
                          <a:solidFill>
                            <a:schemeClr val="tx1"/>
                          </a:solidFill>
                          <a:effectLst/>
                          <a:latin typeface="+mn-lt"/>
                        </a:rPr>
                        <a:t>:  The facility has numerous problems meeting the needs of the educational program and needs significant improvements.</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656128">
                <a:tc>
                  <a:txBody>
                    <a:bodyPr/>
                    <a:lstStyle/>
                    <a:p>
                      <a:pPr marL="0" marR="0" indent="0" algn="ctr">
                        <a:lnSpc>
                          <a:spcPct val="200000"/>
                        </a:lnSpc>
                        <a:spcBef>
                          <a:spcPts val="0"/>
                        </a:spcBef>
                        <a:spcAft>
                          <a:spcPts val="0"/>
                        </a:spcAft>
                        <a:tabLst>
                          <a:tab pos="384175" algn="l"/>
                          <a:tab pos="612775" algn="l"/>
                          <a:tab pos="841375" algn="l"/>
                          <a:tab pos="5376545" algn="l"/>
                        </a:tabLst>
                      </a:pPr>
                      <a:r>
                        <a:rPr lang="en-US" sz="1600" dirty="0">
                          <a:solidFill>
                            <a:schemeClr val="tx1"/>
                          </a:solidFill>
                          <a:effectLst/>
                          <a:latin typeface="+mn-lt"/>
                        </a:rPr>
                        <a:t>Below 50</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tabLst>
                          <a:tab pos="384175" algn="l"/>
                        </a:tabLst>
                      </a:pPr>
                      <a:r>
                        <a:rPr lang="en-US" sz="1600" b="1" dirty="0">
                          <a:solidFill>
                            <a:schemeClr val="tx1"/>
                          </a:solidFill>
                          <a:effectLst/>
                          <a:latin typeface="+mn-lt"/>
                        </a:rPr>
                        <a:t>Unsatisfactory</a:t>
                      </a:r>
                      <a:r>
                        <a:rPr lang="en-US" sz="1600" dirty="0">
                          <a:solidFill>
                            <a:schemeClr val="tx1"/>
                          </a:solidFill>
                          <a:effectLst/>
                          <a:latin typeface="+mn-lt"/>
                        </a:rPr>
                        <a:t>:  The facility is functionally inadequate and does not support the educational program in many areas.</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56955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28699" y="294538"/>
            <a:ext cx="7421963" cy="1033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defTabSz="914400">
              <a:lnSpc>
                <a:spcPct val="90000"/>
              </a:lnSpc>
              <a:spcBef>
                <a:spcPct val="0"/>
              </a:spcBef>
              <a:spcAft>
                <a:spcPts val="600"/>
              </a:spcAft>
            </a:pPr>
            <a:r>
              <a:rPr lang="en-US" sz="3500" b="1" dirty="0">
                <a:solidFill>
                  <a:srgbClr val="FFFFFF"/>
                </a:solidFill>
                <a:latin typeface="+mj-lt"/>
                <a:ea typeface="+mj-ea"/>
                <a:cs typeface="+mj-cs"/>
              </a:rPr>
              <a:t>COMMITTEE &amp; BACKGROUND</a:t>
            </a:r>
            <a:endParaRPr lang="en-US" sz="3500" b="1" kern="1200" dirty="0">
              <a:solidFill>
                <a:srgbClr val="FFFFFF"/>
              </a:solidFill>
              <a:latin typeface="+mj-lt"/>
              <a:ea typeface="+mj-ea"/>
              <a:cs typeface="+mj-cs"/>
            </a:endParaRPr>
          </a:p>
        </p:txBody>
      </p:sp>
      <p:pic>
        <p:nvPicPr>
          <p:cNvPr id="10" name="Picture 9" descr="A picture containing text, sign&#10;&#10;Description automatically generated">
            <a:extLst>
              <a:ext uri="{FF2B5EF4-FFF2-40B4-BE49-F238E27FC236}">
                <a16:creationId xmlns:a16="http://schemas.microsoft.com/office/drawing/2014/main" id="{7FF28B3A-6615-4DBA-8C51-B282ABE62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88" y="6001554"/>
            <a:ext cx="1016525" cy="711567"/>
          </a:xfrm>
          <a:prstGeom prst="rect">
            <a:avLst/>
          </a:prstGeom>
        </p:spPr>
      </p:pic>
      <p:pic>
        <p:nvPicPr>
          <p:cNvPr id="1026" name="Picture 2">
            <a:extLst>
              <a:ext uri="{FF2B5EF4-FFF2-40B4-BE49-F238E27FC236}">
                <a16:creationId xmlns:a16="http://schemas.microsoft.com/office/drawing/2014/main" id="{4B00F92A-E2A3-57C5-016D-92F68D55DF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1088" y="1785676"/>
            <a:ext cx="7279574" cy="4384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6185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28699" y="294538"/>
            <a:ext cx="7421963" cy="1033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defTabSz="914400">
              <a:lnSpc>
                <a:spcPct val="90000"/>
              </a:lnSpc>
              <a:spcBef>
                <a:spcPct val="0"/>
              </a:spcBef>
              <a:spcAft>
                <a:spcPts val="600"/>
              </a:spcAft>
            </a:pPr>
            <a:r>
              <a:rPr lang="en-US" sz="3500" b="1" dirty="0">
                <a:solidFill>
                  <a:srgbClr val="FFFFFF"/>
                </a:solidFill>
                <a:latin typeface="+mj-lt"/>
                <a:ea typeface="+mj-ea"/>
                <a:cs typeface="+mj-cs"/>
              </a:rPr>
              <a:t>BUILDING CONDITION - FUNCTIONAL</a:t>
            </a:r>
            <a:endParaRPr lang="en-US" sz="3500" b="1" kern="1200" dirty="0">
              <a:solidFill>
                <a:srgbClr val="FFFFFF"/>
              </a:solidFill>
              <a:latin typeface="+mj-lt"/>
              <a:ea typeface="+mj-ea"/>
              <a:cs typeface="+mj-cs"/>
            </a:endParaRPr>
          </a:p>
        </p:txBody>
      </p:sp>
      <p:pic>
        <p:nvPicPr>
          <p:cNvPr id="10" name="Picture 9" descr="A picture containing text, sign&#10;&#10;Description automatically generated">
            <a:extLst>
              <a:ext uri="{FF2B5EF4-FFF2-40B4-BE49-F238E27FC236}">
                <a16:creationId xmlns:a16="http://schemas.microsoft.com/office/drawing/2014/main" id="{7FF28B3A-6615-4DBA-8C51-B282ABE62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88" y="6001554"/>
            <a:ext cx="1016525" cy="711567"/>
          </a:xfrm>
          <a:prstGeom prst="rect">
            <a:avLst/>
          </a:prstGeom>
        </p:spPr>
      </p:pic>
      <p:graphicFrame>
        <p:nvGraphicFramePr>
          <p:cNvPr id="3" name="Table 2">
            <a:extLst>
              <a:ext uri="{FF2B5EF4-FFF2-40B4-BE49-F238E27FC236}">
                <a16:creationId xmlns:a16="http://schemas.microsoft.com/office/drawing/2014/main" id="{502D18FA-66DB-6E30-FEF1-E81DC7313CFD}"/>
              </a:ext>
            </a:extLst>
          </p:cNvPr>
          <p:cNvGraphicFramePr>
            <a:graphicFrameLocks noGrp="1"/>
          </p:cNvGraphicFramePr>
          <p:nvPr>
            <p:extLst>
              <p:ext uri="{D42A27DB-BD31-4B8C-83A1-F6EECF244321}">
                <p14:modId xmlns:p14="http://schemas.microsoft.com/office/powerpoint/2010/main" val="3490786550"/>
              </p:ext>
            </p:extLst>
          </p:nvPr>
        </p:nvGraphicFramePr>
        <p:xfrm>
          <a:off x="773986" y="1863385"/>
          <a:ext cx="7931387" cy="3858834"/>
        </p:xfrm>
        <a:graphic>
          <a:graphicData uri="http://schemas.openxmlformats.org/drawingml/2006/table">
            <a:tbl>
              <a:tblPr>
                <a:tableStyleId>{5C22544A-7EE6-4342-B048-85BDC9FD1C3A}</a:tableStyleId>
              </a:tblPr>
              <a:tblGrid>
                <a:gridCol w="3712871">
                  <a:extLst>
                    <a:ext uri="{9D8B030D-6E8A-4147-A177-3AD203B41FA5}">
                      <a16:colId xmlns:a16="http://schemas.microsoft.com/office/drawing/2014/main" val="20000"/>
                    </a:ext>
                  </a:extLst>
                </a:gridCol>
                <a:gridCol w="2195940">
                  <a:extLst>
                    <a:ext uri="{9D8B030D-6E8A-4147-A177-3AD203B41FA5}">
                      <a16:colId xmlns:a16="http://schemas.microsoft.com/office/drawing/2014/main" val="20001"/>
                    </a:ext>
                  </a:extLst>
                </a:gridCol>
                <a:gridCol w="2022576">
                  <a:extLst>
                    <a:ext uri="{9D8B030D-6E8A-4147-A177-3AD203B41FA5}">
                      <a16:colId xmlns:a16="http://schemas.microsoft.com/office/drawing/2014/main" val="20002"/>
                    </a:ext>
                  </a:extLst>
                </a:gridCol>
              </a:tblGrid>
              <a:tr h="754472">
                <a:tc>
                  <a:txBody>
                    <a:bodyPr/>
                    <a:lstStyle/>
                    <a:p>
                      <a:pPr algn="ctr" fontAlgn="b"/>
                      <a:r>
                        <a:rPr lang="en-US" sz="1600" u="none" strike="noStrike" dirty="0">
                          <a:solidFill>
                            <a:schemeClr val="bg1"/>
                          </a:solidFill>
                          <a:effectLst/>
                        </a:rPr>
                        <a:t>School</a:t>
                      </a:r>
                      <a:endParaRPr lang="en-US" sz="1600" b="1" i="0" u="none" strike="noStrike" dirty="0">
                        <a:solidFill>
                          <a:schemeClr val="bg1"/>
                        </a:solidFill>
                        <a:effectLst/>
                        <a:latin typeface="Arial" charset="0"/>
                      </a:endParaRPr>
                    </a:p>
                  </a:txBody>
                  <a:tcPr marL="0" marR="0" marT="0" marB="0" anchor="b">
                    <a:solidFill>
                      <a:srgbClr val="0070C0"/>
                    </a:solidFill>
                  </a:tcPr>
                </a:tc>
                <a:tc>
                  <a:txBody>
                    <a:bodyPr/>
                    <a:lstStyle/>
                    <a:p>
                      <a:pPr algn="ctr" fontAlgn="b"/>
                      <a:r>
                        <a:rPr lang="en-US" sz="1600" u="none" strike="noStrike" dirty="0">
                          <a:solidFill>
                            <a:schemeClr val="bg1"/>
                          </a:solidFill>
                          <a:effectLst/>
                        </a:rPr>
                        <a:t>Functional Adequacy Score</a:t>
                      </a:r>
                      <a:endParaRPr lang="en-US" sz="1600" b="1" i="0" u="none" strike="noStrike" dirty="0">
                        <a:solidFill>
                          <a:schemeClr val="bg1"/>
                        </a:solidFill>
                        <a:effectLst/>
                        <a:latin typeface="Arial" charset="0"/>
                      </a:endParaRPr>
                    </a:p>
                  </a:txBody>
                  <a:tcPr marL="0" marR="0" marT="0" marB="0" anchor="b">
                    <a:solidFill>
                      <a:srgbClr val="0070C0"/>
                    </a:solidFill>
                  </a:tcPr>
                </a:tc>
                <a:tc>
                  <a:txBody>
                    <a:bodyPr/>
                    <a:lstStyle/>
                    <a:p>
                      <a:pPr algn="ctr" fontAlgn="b"/>
                      <a:r>
                        <a:rPr lang="en-US" sz="1600" u="none" strike="noStrike" dirty="0">
                          <a:solidFill>
                            <a:schemeClr val="bg1"/>
                          </a:solidFill>
                          <a:effectLst/>
                        </a:rPr>
                        <a:t>Functional Adequacy Description</a:t>
                      </a:r>
                      <a:endParaRPr lang="en-US" sz="1600" b="1" i="0" u="none" strike="noStrike" dirty="0">
                        <a:solidFill>
                          <a:schemeClr val="bg1"/>
                        </a:solidFill>
                        <a:effectLst/>
                        <a:latin typeface="Arial" charset="0"/>
                      </a:endParaRPr>
                    </a:p>
                  </a:txBody>
                  <a:tcPr marL="0" marR="0" marT="0" marB="0" anchor="b">
                    <a:solidFill>
                      <a:srgbClr val="0070C0"/>
                    </a:solidFill>
                  </a:tcPr>
                </a:tc>
                <a:extLst>
                  <a:ext uri="{0D108BD9-81ED-4DB2-BD59-A6C34878D82A}">
                    <a16:rowId xmlns:a16="http://schemas.microsoft.com/office/drawing/2014/main" val="10000"/>
                  </a:ext>
                </a:extLst>
              </a:tr>
              <a:tr h="335286">
                <a:tc>
                  <a:txBody>
                    <a:bodyPr/>
                    <a:lstStyle/>
                    <a:p>
                      <a:pPr algn="l" fontAlgn="b"/>
                      <a:r>
                        <a:rPr lang="en-US" sz="1600" b="0" i="0" u="none" strike="noStrike" kern="1200" dirty="0">
                          <a:solidFill>
                            <a:srgbClr val="000000"/>
                          </a:solidFill>
                          <a:effectLst/>
                          <a:latin typeface="+mn-lt"/>
                          <a:ea typeface="+mn-ea"/>
                          <a:cs typeface="+mn-cs"/>
                        </a:rPr>
                        <a:t>Castle Rock Early Learning Ctr</a:t>
                      </a:r>
                    </a:p>
                  </a:txBody>
                  <a:tcPr marL="9525" marR="9525" marT="9525" marB="0" anchor="ctr"/>
                </a:tc>
                <a:tc>
                  <a:txBody>
                    <a:bodyPr/>
                    <a:lstStyle/>
                    <a:p>
                      <a:pPr algn="ctr" fontAlgn="b"/>
                      <a:r>
                        <a:rPr lang="en-US" sz="1600" b="0" i="0" u="none" strike="noStrike" dirty="0">
                          <a:solidFill>
                            <a:srgbClr val="000000"/>
                          </a:solidFill>
                          <a:effectLst/>
                          <a:latin typeface="+mn-lt"/>
                        </a:rPr>
                        <a:t>99</a:t>
                      </a:r>
                    </a:p>
                  </a:txBody>
                  <a:tcPr marL="0" marR="0" marT="0" marB="0" anchor="ctr"/>
                </a:tc>
                <a:tc>
                  <a:txBody>
                    <a:bodyPr/>
                    <a:lstStyle/>
                    <a:p>
                      <a:pPr algn="ctr" fontAlgn="b"/>
                      <a:r>
                        <a:rPr lang="en-US" sz="1600" b="0" i="0" u="none" strike="noStrike" dirty="0">
                          <a:solidFill>
                            <a:srgbClr val="000000"/>
                          </a:solidFill>
                          <a:effectLst/>
                          <a:latin typeface="+mn-lt"/>
                        </a:rPr>
                        <a:t>Good</a:t>
                      </a:r>
                    </a:p>
                  </a:txBody>
                  <a:tcPr marL="0" marR="0" marT="0" marB="0" anchor="ctr"/>
                </a:tc>
                <a:extLst>
                  <a:ext uri="{0D108BD9-81ED-4DB2-BD59-A6C34878D82A}">
                    <a16:rowId xmlns:a16="http://schemas.microsoft.com/office/drawing/2014/main" val="10001"/>
                  </a:ext>
                </a:extLst>
              </a:tr>
              <a:tr h="335286">
                <a:tc>
                  <a:txBody>
                    <a:bodyPr/>
                    <a:lstStyle/>
                    <a:p>
                      <a:pPr algn="l" fontAlgn="b"/>
                      <a:r>
                        <a:rPr lang="en-US" sz="1600" b="0" i="0" u="none" strike="noStrike" kern="1200" dirty="0">
                          <a:solidFill>
                            <a:srgbClr val="000000"/>
                          </a:solidFill>
                          <a:effectLst/>
                          <a:latin typeface="+mn-lt"/>
                          <a:ea typeface="+mn-ea"/>
                          <a:cs typeface="+mn-cs"/>
                        </a:rPr>
                        <a:t>Washington Elementary</a:t>
                      </a:r>
                    </a:p>
                  </a:txBody>
                  <a:tcPr marL="9525" marR="9525" marT="9525" marB="0" anchor="ctr"/>
                </a:tc>
                <a:tc>
                  <a:txBody>
                    <a:bodyPr/>
                    <a:lstStyle/>
                    <a:p>
                      <a:pPr algn="ctr" fontAlgn="b"/>
                      <a:r>
                        <a:rPr lang="en-US" sz="1600" b="0" i="0" u="none" strike="noStrike" dirty="0">
                          <a:solidFill>
                            <a:srgbClr val="000000"/>
                          </a:solidFill>
                          <a:effectLst/>
                          <a:latin typeface="+mn-lt"/>
                        </a:rPr>
                        <a:t>88</a:t>
                      </a:r>
                    </a:p>
                  </a:txBody>
                  <a:tcPr marL="0" marR="0" marT="0" marB="0" anchor="ctr"/>
                </a:tc>
                <a:tc>
                  <a:txBody>
                    <a:bodyPr/>
                    <a:lstStyle/>
                    <a:p>
                      <a:pPr marL="0" algn="ctr" defTabSz="914400" rtl="0" eaLnBrk="1" fontAlgn="b" latinLnBrk="0" hangingPunct="1"/>
                      <a:r>
                        <a:rPr lang="en-US" sz="1600" b="0" i="0" u="none" strike="noStrike" kern="1200" dirty="0">
                          <a:solidFill>
                            <a:srgbClr val="000000"/>
                          </a:solidFill>
                          <a:effectLst/>
                          <a:latin typeface="+mn-lt"/>
                          <a:ea typeface="+mn-ea"/>
                          <a:cs typeface="+mn-cs"/>
                        </a:rPr>
                        <a:t>Fair</a:t>
                      </a:r>
                    </a:p>
                  </a:txBody>
                  <a:tcPr marL="9525" marR="9525" marT="9525" marB="0" anchor="b"/>
                </a:tc>
                <a:extLst>
                  <a:ext uri="{0D108BD9-81ED-4DB2-BD59-A6C34878D82A}">
                    <a16:rowId xmlns:a16="http://schemas.microsoft.com/office/drawing/2014/main" val="10002"/>
                  </a:ext>
                </a:extLst>
              </a:tr>
              <a:tr h="335286">
                <a:tc>
                  <a:txBody>
                    <a:bodyPr/>
                    <a:lstStyle/>
                    <a:p>
                      <a:pPr algn="l" fontAlgn="b"/>
                      <a:r>
                        <a:rPr lang="en-US" sz="1600" b="0" i="0" u="none" strike="noStrike" kern="1200" dirty="0">
                          <a:solidFill>
                            <a:srgbClr val="000000"/>
                          </a:solidFill>
                          <a:effectLst/>
                          <a:latin typeface="+mn-lt"/>
                          <a:ea typeface="+mn-ea"/>
                          <a:cs typeface="+mn-cs"/>
                        </a:rPr>
                        <a:t>Columbia Elementary</a:t>
                      </a:r>
                    </a:p>
                  </a:txBody>
                  <a:tcPr marL="9525" marR="9525" marT="9525" marB="0" anchor="ctr"/>
                </a:tc>
                <a:tc>
                  <a:txBody>
                    <a:bodyPr/>
                    <a:lstStyle/>
                    <a:p>
                      <a:pPr algn="ctr" fontAlgn="b"/>
                      <a:r>
                        <a:rPr lang="en-US" sz="1600" b="0" i="0" u="none" strike="noStrike" dirty="0">
                          <a:solidFill>
                            <a:srgbClr val="000000"/>
                          </a:solidFill>
                          <a:effectLst/>
                          <a:latin typeface="+mn-lt"/>
                        </a:rPr>
                        <a:t>80</a:t>
                      </a:r>
                    </a:p>
                  </a:txBody>
                  <a:tcPr marL="0" marR="0" marT="0" marB="0" anchor="ctr"/>
                </a:tc>
                <a:tc>
                  <a:txBody>
                    <a:bodyPr/>
                    <a:lstStyle/>
                    <a:p>
                      <a:pPr algn="ctr" fontAlgn="b"/>
                      <a:r>
                        <a:rPr lang="en-US" sz="1600" b="0" i="0" u="none" strike="noStrike" kern="1200" dirty="0">
                          <a:solidFill>
                            <a:srgbClr val="000000"/>
                          </a:solidFill>
                          <a:effectLst/>
                          <a:latin typeface="+mn-lt"/>
                          <a:ea typeface="+mn-ea"/>
                          <a:cs typeface="+mn-cs"/>
                        </a:rPr>
                        <a:t>Fair</a:t>
                      </a:r>
                    </a:p>
                  </a:txBody>
                  <a:tcPr marL="9525" marR="9525" marT="9525" marB="0" anchor="b"/>
                </a:tc>
                <a:extLst>
                  <a:ext uri="{0D108BD9-81ED-4DB2-BD59-A6C34878D82A}">
                    <a16:rowId xmlns:a16="http://schemas.microsoft.com/office/drawing/2014/main" val="10003"/>
                  </a:ext>
                </a:extLst>
              </a:tr>
              <a:tr h="335286">
                <a:tc>
                  <a:txBody>
                    <a:bodyPr/>
                    <a:lstStyle/>
                    <a:p>
                      <a:pPr algn="l" fontAlgn="b"/>
                      <a:r>
                        <a:rPr lang="en-US" sz="1600" b="0" i="0" u="none" strike="noStrike" kern="1200" dirty="0">
                          <a:solidFill>
                            <a:srgbClr val="000000"/>
                          </a:solidFill>
                          <a:effectLst/>
                          <a:latin typeface="+mn-lt"/>
                          <a:ea typeface="+mn-ea"/>
                          <a:cs typeface="+mn-cs"/>
                        </a:rPr>
                        <a:t>John Newbery Elementary</a:t>
                      </a:r>
                    </a:p>
                  </a:txBody>
                  <a:tcPr marL="9525" marR="9525" marT="9525" marB="0" anchor="ctr"/>
                </a:tc>
                <a:tc>
                  <a:txBody>
                    <a:bodyPr/>
                    <a:lstStyle/>
                    <a:p>
                      <a:pPr algn="ctr" fontAlgn="b"/>
                      <a:r>
                        <a:rPr lang="en-US" sz="1600" b="0" i="0" u="none" strike="noStrike" dirty="0">
                          <a:solidFill>
                            <a:srgbClr val="000000"/>
                          </a:solidFill>
                          <a:effectLst/>
                          <a:latin typeface="+mn-lt"/>
                        </a:rPr>
                        <a:t>78</a:t>
                      </a:r>
                    </a:p>
                  </a:txBody>
                  <a:tcPr marL="0" marR="0" marT="0" marB="0" anchor="ctr"/>
                </a:tc>
                <a:tc>
                  <a:txBody>
                    <a:bodyPr/>
                    <a:lstStyle/>
                    <a:p>
                      <a:pPr marL="0" algn="ctr" defTabSz="914400" rtl="0" eaLnBrk="1" fontAlgn="b" latinLnBrk="0" hangingPunct="1"/>
                      <a:r>
                        <a:rPr lang="en-US" sz="1600" b="0" i="0" u="none" strike="noStrike" kern="1200" dirty="0">
                          <a:solidFill>
                            <a:srgbClr val="000000"/>
                          </a:solidFill>
                          <a:effectLst/>
                          <a:latin typeface="+mn-lt"/>
                          <a:ea typeface="+mn-ea"/>
                          <a:cs typeface="+mn-cs"/>
                        </a:rPr>
                        <a:t>Fair</a:t>
                      </a:r>
                    </a:p>
                  </a:txBody>
                  <a:tcPr marL="9525" marR="9525" marT="9525" marB="0" anchor="b"/>
                </a:tc>
                <a:extLst>
                  <a:ext uri="{0D108BD9-81ED-4DB2-BD59-A6C34878D82A}">
                    <a16:rowId xmlns:a16="http://schemas.microsoft.com/office/drawing/2014/main" val="10004"/>
                  </a:ext>
                </a:extLst>
              </a:tr>
              <a:tr h="335286">
                <a:tc>
                  <a:txBody>
                    <a:bodyPr/>
                    <a:lstStyle/>
                    <a:p>
                      <a:pPr algn="l" fontAlgn="b"/>
                      <a:r>
                        <a:rPr lang="en-US" sz="1600" b="0" i="0" u="none" strike="noStrike" kern="1200" dirty="0">
                          <a:solidFill>
                            <a:srgbClr val="000000"/>
                          </a:solidFill>
                          <a:effectLst/>
                          <a:latin typeface="+mn-lt"/>
                          <a:ea typeface="+mn-ea"/>
                          <a:cs typeface="+mn-cs"/>
                        </a:rPr>
                        <a:t>Lewis &amp; Clark Elementary</a:t>
                      </a:r>
                    </a:p>
                  </a:txBody>
                  <a:tcPr marL="9525" marR="9525" marT="9525" marB="0" anchor="ctr"/>
                </a:tc>
                <a:tc>
                  <a:txBody>
                    <a:bodyPr/>
                    <a:lstStyle/>
                    <a:p>
                      <a:pPr algn="ctr" fontAlgn="b"/>
                      <a:r>
                        <a:rPr lang="en-US" sz="1600" b="0" i="0" u="none" strike="noStrike" dirty="0">
                          <a:solidFill>
                            <a:srgbClr val="000000"/>
                          </a:solidFill>
                          <a:effectLst/>
                          <a:latin typeface="+mn-lt"/>
                        </a:rPr>
                        <a:t>79</a:t>
                      </a:r>
                    </a:p>
                  </a:txBody>
                  <a:tcPr marL="0" marR="0" marT="0" marB="0" anchor="ctr"/>
                </a:tc>
                <a:tc>
                  <a:txBody>
                    <a:bodyPr/>
                    <a:lstStyle/>
                    <a:p>
                      <a:pPr algn="ctr" fontAlgn="b"/>
                      <a:r>
                        <a:rPr lang="en-US" sz="1600" b="0" i="0" u="none" strike="noStrike" kern="1200" dirty="0">
                          <a:solidFill>
                            <a:srgbClr val="000000"/>
                          </a:solidFill>
                          <a:effectLst/>
                          <a:latin typeface="+mn-lt"/>
                          <a:ea typeface="+mn-ea"/>
                          <a:cs typeface="+mn-cs"/>
                        </a:rPr>
                        <a:t>Fair</a:t>
                      </a:r>
                    </a:p>
                  </a:txBody>
                  <a:tcPr marL="9525" marR="9525" marT="9525" marB="0" anchor="b"/>
                </a:tc>
                <a:extLst>
                  <a:ext uri="{0D108BD9-81ED-4DB2-BD59-A6C34878D82A}">
                    <a16:rowId xmlns:a16="http://schemas.microsoft.com/office/drawing/2014/main" val="10005"/>
                  </a:ext>
                </a:extLst>
              </a:tr>
              <a:tr h="337565">
                <a:tc>
                  <a:txBody>
                    <a:bodyPr/>
                    <a:lstStyle/>
                    <a:p>
                      <a:pPr algn="l" fontAlgn="b"/>
                      <a:r>
                        <a:rPr lang="en-US" sz="1600" b="0" i="0" u="none" strike="noStrike" dirty="0">
                          <a:solidFill>
                            <a:srgbClr val="000000"/>
                          </a:solidFill>
                          <a:effectLst/>
                          <a:latin typeface="+mn-lt"/>
                        </a:rPr>
                        <a:t>Lincoln Elementary</a:t>
                      </a:r>
                    </a:p>
                  </a:txBody>
                  <a:tcPr marL="0" marR="0" marT="0" marB="0" anchor="ctr"/>
                </a:tc>
                <a:tc>
                  <a:txBody>
                    <a:bodyPr/>
                    <a:lstStyle/>
                    <a:p>
                      <a:pPr algn="ctr" fontAlgn="b"/>
                      <a:r>
                        <a:rPr lang="en-US" sz="1600" b="0" i="0" u="none" strike="noStrike" dirty="0">
                          <a:solidFill>
                            <a:srgbClr val="000000"/>
                          </a:solidFill>
                          <a:effectLst/>
                          <a:latin typeface="+mn-lt"/>
                        </a:rPr>
                        <a:t>94</a:t>
                      </a:r>
                    </a:p>
                  </a:txBody>
                  <a:tcPr marL="0" marR="0" marT="0" marB="0" anchor="ctr"/>
                </a:tc>
                <a:tc>
                  <a:txBody>
                    <a:bodyPr/>
                    <a:lstStyle/>
                    <a:p>
                      <a:pPr algn="ctr" fontAlgn="b"/>
                      <a:r>
                        <a:rPr lang="en-US" sz="1600" b="0" i="0" u="none" strike="noStrike" kern="1200" dirty="0">
                          <a:solidFill>
                            <a:srgbClr val="000000"/>
                          </a:solidFill>
                          <a:effectLst/>
                          <a:latin typeface="+mn-lt"/>
                          <a:ea typeface="+mn-ea"/>
                          <a:cs typeface="+mn-cs"/>
                        </a:rPr>
                        <a:t>Good</a:t>
                      </a:r>
                    </a:p>
                  </a:txBody>
                  <a:tcPr marL="9525" marR="9525" marT="9525" marB="0" anchor="b"/>
                </a:tc>
                <a:extLst>
                  <a:ext uri="{0D108BD9-81ED-4DB2-BD59-A6C34878D82A}">
                    <a16:rowId xmlns:a16="http://schemas.microsoft.com/office/drawing/2014/main" val="10006"/>
                  </a:ext>
                </a:extLst>
              </a:tr>
              <a:tr h="419795">
                <a:tc>
                  <a:txBody>
                    <a:bodyPr/>
                    <a:lstStyle/>
                    <a:p>
                      <a:pPr algn="l" fontAlgn="b"/>
                      <a:r>
                        <a:rPr lang="en-US" sz="1600" b="0" i="0" u="none" strike="noStrike" dirty="0">
                          <a:solidFill>
                            <a:srgbClr val="000000"/>
                          </a:solidFill>
                          <a:effectLst/>
                          <a:latin typeface="+mn-lt"/>
                        </a:rPr>
                        <a:t>Mission View Elementary</a:t>
                      </a:r>
                    </a:p>
                  </a:txBody>
                  <a:tcPr marL="0" marR="0" marT="0" marB="0" anchor="ctr"/>
                </a:tc>
                <a:tc>
                  <a:txBody>
                    <a:bodyPr/>
                    <a:lstStyle/>
                    <a:p>
                      <a:pPr algn="ctr" fontAlgn="b"/>
                      <a:r>
                        <a:rPr lang="en-US" sz="1600" b="0" i="0" u="none" strike="noStrike" dirty="0">
                          <a:solidFill>
                            <a:srgbClr val="FF0000"/>
                          </a:solidFill>
                          <a:effectLst/>
                          <a:latin typeface="+mn-lt"/>
                        </a:rPr>
                        <a:t>69</a:t>
                      </a:r>
                    </a:p>
                  </a:txBody>
                  <a:tcPr marL="0" marR="0" marT="0" marB="0" anchor="ctr"/>
                </a:tc>
                <a:tc>
                  <a:txBody>
                    <a:bodyPr/>
                    <a:lstStyle/>
                    <a:p>
                      <a:pPr algn="ctr" fontAlgn="b"/>
                      <a:r>
                        <a:rPr lang="en-US" sz="1600" b="0" i="0" u="none" strike="noStrike" kern="1200" dirty="0">
                          <a:solidFill>
                            <a:srgbClr val="FF0000"/>
                          </a:solidFill>
                          <a:effectLst/>
                          <a:latin typeface="+mn-lt"/>
                          <a:ea typeface="+mn-ea"/>
                          <a:cs typeface="+mn-cs"/>
                        </a:rPr>
                        <a:t>Poor</a:t>
                      </a:r>
                    </a:p>
                  </a:txBody>
                  <a:tcPr marL="9525" marR="9525" marT="9525" marB="0" anchor="b"/>
                </a:tc>
                <a:extLst>
                  <a:ext uri="{0D108BD9-81ED-4DB2-BD59-A6C34878D82A}">
                    <a16:rowId xmlns:a16="http://schemas.microsoft.com/office/drawing/2014/main" val="10007"/>
                  </a:ext>
                </a:extLst>
              </a:tr>
              <a:tr h="335286">
                <a:tc>
                  <a:txBody>
                    <a:bodyPr/>
                    <a:lstStyle/>
                    <a:p>
                      <a:pPr algn="l" fontAlgn="b"/>
                      <a:r>
                        <a:rPr lang="en-US" sz="1600" b="0" i="0" u="none" strike="noStrike" dirty="0">
                          <a:solidFill>
                            <a:srgbClr val="000000"/>
                          </a:solidFill>
                          <a:effectLst/>
                          <a:latin typeface="+mn-lt"/>
                        </a:rPr>
                        <a:t>Sunnyslope Elementary</a:t>
                      </a:r>
                    </a:p>
                  </a:txBody>
                  <a:tcPr marL="0" marR="0" marT="0" marB="0" anchor="ctr"/>
                </a:tc>
                <a:tc>
                  <a:txBody>
                    <a:bodyPr/>
                    <a:lstStyle/>
                    <a:p>
                      <a:pPr algn="ctr" fontAlgn="b"/>
                      <a:r>
                        <a:rPr lang="en-US" sz="1600" b="0" i="0" u="none" strike="noStrike" dirty="0">
                          <a:solidFill>
                            <a:srgbClr val="000000"/>
                          </a:solidFill>
                          <a:effectLst/>
                          <a:latin typeface="+mn-lt"/>
                        </a:rPr>
                        <a:t>89</a:t>
                      </a:r>
                    </a:p>
                  </a:txBody>
                  <a:tcPr marL="0" marR="0" marT="0" marB="0" anchor="ctr"/>
                </a:tc>
                <a:tc>
                  <a:txBody>
                    <a:bodyPr/>
                    <a:lstStyle/>
                    <a:p>
                      <a:pPr algn="ctr" fontAlgn="b"/>
                      <a:r>
                        <a:rPr lang="en-US" sz="1600" b="0" i="0" u="none" strike="noStrike" kern="1200" dirty="0">
                          <a:solidFill>
                            <a:srgbClr val="000000"/>
                          </a:solidFill>
                          <a:effectLst/>
                          <a:latin typeface="+mn-lt"/>
                          <a:ea typeface="+mn-ea"/>
                          <a:cs typeface="+mn-cs"/>
                        </a:rPr>
                        <a:t>Fair</a:t>
                      </a:r>
                    </a:p>
                  </a:txBody>
                  <a:tcPr marL="9525" marR="9525" marT="9525" marB="0" anchor="b"/>
                </a:tc>
                <a:extLst>
                  <a:ext uri="{0D108BD9-81ED-4DB2-BD59-A6C34878D82A}">
                    <a16:rowId xmlns:a16="http://schemas.microsoft.com/office/drawing/2014/main" val="10008"/>
                  </a:ext>
                </a:extLst>
              </a:tr>
              <a:tr h="335286">
                <a:tc>
                  <a:txBody>
                    <a:bodyPr/>
                    <a:lstStyle/>
                    <a:p>
                      <a:pPr algn="l" fontAlgn="b"/>
                      <a:r>
                        <a:rPr lang="en-US" sz="1600" b="0" i="0" u="none" strike="noStrike" dirty="0">
                          <a:solidFill>
                            <a:srgbClr val="000000"/>
                          </a:solidFill>
                          <a:effectLst/>
                          <a:latin typeface="+mn-lt"/>
                        </a:rPr>
                        <a:t>Valley Academy K-8</a:t>
                      </a:r>
                    </a:p>
                  </a:txBody>
                  <a:tcPr marL="0" marR="0" marT="0" marB="0" anchor="ctr"/>
                </a:tc>
                <a:tc>
                  <a:txBody>
                    <a:bodyPr/>
                    <a:lstStyle/>
                    <a:p>
                      <a:pPr algn="ctr" fontAlgn="b"/>
                      <a:r>
                        <a:rPr lang="en-US" sz="1600" b="0" i="0" u="none" strike="noStrike" dirty="0">
                          <a:solidFill>
                            <a:srgbClr val="FF0000"/>
                          </a:solidFill>
                          <a:effectLst/>
                          <a:latin typeface="+mn-lt"/>
                        </a:rPr>
                        <a:t>51</a:t>
                      </a:r>
                    </a:p>
                  </a:txBody>
                  <a:tcPr marL="0" marR="0" marT="0" marB="0" anchor="ctr"/>
                </a:tc>
                <a:tc>
                  <a:txBody>
                    <a:bodyPr/>
                    <a:lstStyle/>
                    <a:p>
                      <a:pPr algn="ctr" fontAlgn="b"/>
                      <a:r>
                        <a:rPr lang="en-US" sz="1600" b="0" i="0" u="none" strike="noStrike" dirty="0">
                          <a:solidFill>
                            <a:srgbClr val="FF0000"/>
                          </a:solidFill>
                          <a:effectLst/>
                          <a:latin typeface="+mn-lt"/>
                        </a:rPr>
                        <a:t>Poor</a:t>
                      </a:r>
                    </a:p>
                  </a:txBody>
                  <a:tcPr marL="0" marR="0" marT="0" marB="0" anchor="ctr"/>
                </a:tc>
                <a:extLst>
                  <a:ext uri="{0D108BD9-81ED-4DB2-BD59-A6C34878D82A}">
                    <a16:rowId xmlns:a16="http://schemas.microsoft.com/office/drawing/2014/main" val="3077323080"/>
                  </a:ext>
                </a:extLst>
              </a:tr>
            </a:tbl>
          </a:graphicData>
        </a:graphic>
      </p:graphicFrame>
    </p:spTree>
    <p:extLst>
      <p:ext uri="{BB962C8B-B14F-4D97-AF65-F5344CB8AC3E}">
        <p14:creationId xmlns:p14="http://schemas.microsoft.com/office/powerpoint/2010/main" val="4298419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28699" y="294538"/>
            <a:ext cx="7421963" cy="1033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defTabSz="914400">
              <a:lnSpc>
                <a:spcPct val="90000"/>
              </a:lnSpc>
              <a:spcBef>
                <a:spcPct val="0"/>
              </a:spcBef>
              <a:spcAft>
                <a:spcPts val="600"/>
              </a:spcAft>
            </a:pPr>
            <a:r>
              <a:rPr lang="en-US" sz="3500" b="1" dirty="0">
                <a:solidFill>
                  <a:srgbClr val="FFFFFF"/>
                </a:solidFill>
                <a:latin typeface="+mj-lt"/>
                <a:ea typeface="+mj-ea"/>
                <a:cs typeface="+mj-cs"/>
              </a:rPr>
              <a:t>BUILDING CONDITION - FUNCTIONAL</a:t>
            </a:r>
            <a:endParaRPr lang="en-US" sz="3500" b="1" kern="1200" dirty="0">
              <a:solidFill>
                <a:srgbClr val="FFFFFF"/>
              </a:solidFill>
              <a:latin typeface="+mj-lt"/>
              <a:ea typeface="+mj-ea"/>
              <a:cs typeface="+mj-cs"/>
            </a:endParaRPr>
          </a:p>
        </p:txBody>
      </p:sp>
      <p:pic>
        <p:nvPicPr>
          <p:cNvPr id="10" name="Picture 9" descr="A picture containing text, sign&#10;&#10;Description automatically generated">
            <a:extLst>
              <a:ext uri="{FF2B5EF4-FFF2-40B4-BE49-F238E27FC236}">
                <a16:creationId xmlns:a16="http://schemas.microsoft.com/office/drawing/2014/main" id="{7FF28B3A-6615-4DBA-8C51-B282ABE62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88" y="6001554"/>
            <a:ext cx="1016525" cy="711567"/>
          </a:xfrm>
          <a:prstGeom prst="rect">
            <a:avLst/>
          </a:prstGeom>
        </p:spPr>
      </p:pic>
      <p:graphicFrame>
        <p:nvGraphicFramePr>
          <p:cNvPr id="3" name="Table 2">
            <a:extLst>
              <a:ext uri="{FF2B5EF4-FFF2-40B4-BE49-F238E27FC236}">
                <a16:creationId xmlns:a16="http://schemas.microsoft.com/office/drawing/2014/main" id="{502D18FA-66DB-6E30-FEF1-E81DC7313CFD}"/>
              </a:ext>
            </a:extLst>
          </p:cNvPr>
          <p:cNvGraphicFramePr>
            <a:graphicFrameLocks noGrp="1"/>
          </p:cNvGraphicFramePr>
          <p:nvPr>
            <p:extLst>
              <p:ext uri="{D42A27DB-BD31-4B8C-83A1-F6EECF244321}">
                <p14:modId xmlns:p14="http://schemas.microsoft.com/office/powerpoint/2010/main" val="689938596"/>
              </p:ext>
            </p:extLst>
          </p:nvPr>
        </p:nvGraphicFramePr>
        <p:xfrm>
          <a:off x="773986" y="1891970"/>
          <a:ext cx="7931387" cy="2770746"/>
        </p:xfrm>
        <a:graphic>
          <a:graphicData uri="http://schemas.openxmlformats.org/drawingml/2006/table">
            <a:tbl>
              <a:tblPr>
                <a:tableStyleId>{5C22544A-7EE6-4342-B048-85BDC9FD1C3A}</a:tableStyleId>
              </a:tblPr>
              <a:tblGrid>
                <a:gridCol w="3712871">
                  <a:extLst>
                    <a:ext uri="{9D8B030D-6E8A-4147-A177-3AD203B41FA5}">
                      <a16:colId xmlns:a16="http://schemas.microsoft.com/office/drawing/2014/main" val="20000"/>
                    </a:ext>
                  </a:extLst>
                </a:gridCol>
                <a:gridCol w="2195940">
                  <a:extLst>
                    <a:ext uri="{9D8B030D-6E8A-4147-A177-3AD203B41FA5}">
                      <a16:colId xmlns:a16="http://schemas.microsoft.com/office/drawing/2014/main" val="20001"/>
                    </a:ext>
                  </a:extLst>
                </a:gridCol>
                <a:gridCol w="2022576">
                  <a:extLst>
                    <a:ext uri="{9D8B030D-6E8A-4147-A177-3AD203B41FA5}">
                      <a16:colId xmlns:a16="http://schemas.microsoft.com/office/drawing/2014/main" val="20002"/>
                    </a:ext>
                  </a:extLst>
                </a:gridCol>
              </a:tblGrid>
              <a:tr h="754472">
                <a:tc>
                  <a:txBody>
                    <a:bodyPr/>
                    <a:lstStyle/>
                    <a:p>
                      <a:pPr algn="ctr" fontAlgn="b"/>
                      <a:r>
                        <a:rPr lang="en-US" sz="1600" u="none" strike="noStrike" dirty="0">
                          <a:solidFill>
                            <a:schemeClr val="bg1"/>
                          </a:solidFill>
                          <a:effectLst/>
                        </a:rPr>
                        <a:t>School</a:t>
                      </a:r>
                      <a:endParaRPr lang="en-US" sz="1600" b="1" i="0" u="none" strike="noStrike" dirty="0">
                        <a:solidFill>
                          <a:schemeClr val="bg1"/>
                        </a:solidFill>
                        <a:effectLst/>
                        <a:latin typeface="Arial" charset="0"/>
                      </a:endParaRPr>
                    </a:p>
                  </a:txBody>
                  <a:tcPr marL="0" marR="0" marT="0" marB="0" anchor="b">
                    <a:solidFill>
                      <a:srgbClr val="0070C0"/>
                    </a:solidFill>
                  </a:tcPr>
                </a:tc>
                <a:tc>
                  <a:txBody>
                    <a:bodyPr/>
                    <a:lstStyle/>
                    <a:p>
                      <a:pPr algn="ctr" fontAlgn="b"/>
                      <a:r>
                        <a:rPr lang="en-US" sz="1600" u="none" strike="noStrike" dirty="0">
                          <a:solidFill>
                            <a:schemeClr val="bg1"/>
                          </a:solidFill>
                          <a:effectLst/>
                        </a:rPr>
                        <a:t>Functional Adequacy Score</a:t>
                      </a:r>
                      <a:endParaRPr lang="en-US" sz="1600" b="1" i="0" u="none" strike="noStrike" dirty="0">
                        <a:solidFill>
                          <a:schemeClr val="bg1"/>
                        </a:solidFill>
                        <a:effectLst/>
                        <a:latin typeface="Arial" charset="0"/>
                      </a:endParaRPr>
                    </a:p>
                  </a:txBody>
                  <a:tcPr marL="0" marR="0" marT="0" marB="0" anchor="b">
                    <a:solidFill>
                      <a:srgbClr val="0070C0"/>
                    </a:solidFill>
                  </a:tcPr>
                </a:tc>
                <a:tc>
                  <a:txBody>
                    <a:bodyPr/>
                    <a:lstStyle/>
                    <a:p>
                      <a:pPr algn="ctr" fontAlgn="b"/>
                      <a:r>
                        <a:rPr lang="en-US" sz="1600" u="none" strike="noStrike" dirty="0">
                          <a:solidFill>
                            <a:schemeClr val="bg1"/>
                          </a:solidFill>
                          <a:effectLst/>
                        </a:rPr>
                        <a:t>Functional Adequacy Description</a:t>
                      </a:r>
                      <a:endParaRPr lang="en-US" sz="1600" b="1" i="0" u="none" strike="noStrike" dirty="0">
                        <a:solidFill>
                          <a:schemeClr val="bg1"/>
                        </a:solidFill>
                        <a:effectLst/>
                        <a:latin typeface="Arial" charset="0"/>
                      </a:endParaRPr>
                    </a:p>
                  </a:txBody>
                  <a:tcPr marL="0" marR="0" marT="0" marB="0" anchor="b">
                    <a:solidFill>
                      <a:srgbClr val="0070C0"/>
                    </a:solidFill>
                  </a:tcPr>
                </a:tc>
                <a:extLst>
                  <a:ext uri="{0D108BD9-81ED-4DB2-BD59-A6C34878D82A}">
                    <a16:rowId xmlns:a16="http://schemas.microsoft.com/office/drawing/2014/main" val="10000"/>
                  </a:ext>
                </a:extLst>
              </a:tr>
              <a:tr h="335286">
                <a:tc>
                  <a:txBody>
                    <a:bodyPr/>
                    <a:lstStyle/>
                    <a:p>
                      <a:pPr algn="l" fontAlgn="b"/>
                      <a:r>
                        <a:rPr lang="en-US" sz="1600" b="0" i="0" u="none" strike="noStrike" kern="1200" dirty="0">
                          <a:solidFill>
                            <a:srgbClr val="000000"/>
                          </a:solidFill>
                          <a:effectLst/>
                          <a:latin typeface="+mn-lt"/>
                          <a:ea typeface="+mn-ea"/>
                          <a:cs typeface="+mn-cs"/>
                        </a:rPr>
                        <a:t>Foothills Middle School</a:t>
                      </a:r>
                    </a:p>
                  </a:txBody>
                  <a:tcPr marL="9525" marR="9525" marT="9525" marB="0" anchor="ctr"/>
                </a:tc>
                <a:tc>
                  <a:txBody>
                    <a:bodyPr/>
                    <a:lstStyle/>
                    <a:p>
                      <a:pPr algn="ctr" fontAlgn="b"/>
                      <a:r>
                        <a:rPr lang="en-US" sz="1600" b="0" i="0" u="none" strike="noStrike" dirty="0">
                          <a:solidFill>
                            <a:srgbClr val="000000"/>
                          </a:solidFill>
                          <a:effectLst/>
                          <a:latin typeface="+mn-lt"/>
                        </a:rPr>
                        <a:t>76</a:t>
                      </a:r>
                    </a:p>
                  </a:txBody>
                  <a:tcPr marL="0" marR="0" marT="0" marB="0" anchor="ctr"/>
                </a:tc>
                <a:tc>
                  <a:txBody>
                    <a:bodyPr/>
                    <a:lstStyle/>
                    <a:p>
                      <a:pPr algn="ctr" fontAlgn="b"/>
                      <a:r>
                        <a:rPr lang="en-US" sz="1600" b="0" i="0" u="none" strike="noStrike" dirty="0">
                          <a:solidFill>
                            <a:srgbClr val="000000"/>
                          </a:solidFill>
                          <a:effectLst/>
                          <a:latin typeface="+mn-lt"/>
                        </a:rPr>
                        <a:t>Fair</a:t>
                      </a:r>
                    </a:p>
                  </a:txBody>
                  <a:tcPr marL="0" marR="0" marT="0" marB="0" anchor="ctr"/>
                </a:tc>
                <a:extLst>
                  <a:ext uri="{0D108BD9-81ED-4DB2-BD59-A6C34878D82A}">
                    <a16:rowId xmlns:a16="http://schemas.microsoft.com/office/drawing/2014/main" val="10001"/>
                  </a:ext>
                </a:extLst>
              </a:tr>
              <a:tr h="335286">
                <a:tc>
                  <a:txBody>
                    <a:bodyPr/>
                    <a:lstStyle/>
                    <a:p>
                      <a:pPr algn="l" fontAlgn="b"/>
                      <a:r>
                        <a:rPr lang="en-US" sz="1600" b="0" i="0" u="none" strike="noStrike" kern="1200" dirty="0">
                          <a:solidFill>
                            <a:srgbClr val="000000"/>
                          </a:solidFill>
                          <a:effectLst/>
                          <a:latin typeface="+mn-lt"/>
                          <a:ea typeface="+mn-ea"/>
                          <a:cs typeface="+mn-cs"/>
                        </a:rPr>
                        <a:t>Orchard Middle School</a:t>
                      </a:r>
                    </a:p>
                  </a:txBody>
                  <a:tcPr marL="9525" marR="9525" marT="9525" marB="0" anchor="ctr"/>
                </a:tc>
                <a:tc>
                  <a:txBody>
                    <a:bodyPr/>
                    <a:lstStyle/>
                    <a:p>
                      <a:pPr algn="ctr" fontAlgn="b"/>
                      <a:r>
                        <a:rPr lang="en-US" sz="1600" b="0" i="0" u="none" strike="noStrike" dirty="0">
                          <a:solidFill>
                            <a:srgbClr val="000000"/>
                          </a:solidFill>
                          <a:effectLst/>
                          <a:latin typeface="+mn-lt"/>
                        </a:rPr>
                        <a:t>92</a:t>
                      </a:r>
                    </a:p>
                  </a:txBody>
                  <a:tcPr marL="0" marR="0" marT="0" marB="0" anchor="ctr"/>
                </a:tc>
                <a:tc>
                  <a:txBody>
                    <a:bodyPr/>
                    <a:lstStyle/>
                    <a:p>
                      <a:pPr algn="ctr" fontAlgn="b"/>
                      <a:r>
                        <a:rPr lang="en-US" sz="1600" b="0" i="0" u="none" strike="noStrike" dirty="0">
                          <a:solidFill>
                            <a:srgbClr val="000000"/>
                          </a:solidFill>
                          <a:effectLst/>
                          <a:latin typeface="+mn-lt"/>
                        </a:rPr>
                        <a:t>Good</a:t>
                      </a:r>
                    </a:p>
                  </a:txBody>
                  <a:tcPr marL="0" marR="0" marT="0" marB="0" anchor="ctr"/>
                </a:tc>
                <a:extLst>
                  <a:ext uri="{0D108BD9-81ED-4DB2-BD59-A6C34878D82A}">
                    <a16:rowId xmlns:a16="http://schemas.microsoft.com/office/drawing/2014/main" val="10002"/>
                  </a:ext>
                </a:extLst>
              </a:tr>
              <a:tr h="335286">
                <a:tc>
                  <a:txBody>
                    <a:bodyPr/>
                    <a:lstStyle/>
                    <a:p>
                      <a:pPr algn="l" fontAlgn="b"/>
                      <a:r>
                        <a:rPr lang="en-US" sz="1600" b="0" i="0" u="none" strike="noStrike" kern="1200" dirty="0">
                          <a:solidFill>
                            <a:srgbClr val="000000"/>
                          </a:solidFill>
                          <a:effectLst/>
                          <a:latin typeface="+mn-lt"/>
                          <a:ea typeface="+mn-ea"/>
                          <a:cs typeface="+mn-cs"/>
                        </a:rPr>
                        <a:t>Pioneer Middle School</a:t>
                      </a:r>
                    </a:p>
                  </a:txBody>
                  <a:tcPr marL="9525" marR="9525" marT="9525" marB="0" anchor="ctr"/>
                </a:tc>
                <a:tc>
                  <a:txBody>
                    <a:bodyPr/>
                    <a:lstStyle/>
                    <a:p>
                      <a:pPr algn="ctr" fontAlgn="b"/>
                      <a:r>
                        <a:rPr lang="en-US" sz="1600" b="0" i="0" u="none" strike="noStrike" dirty="0">
                          <a:solidFill>
                            <a:srgbClr val="000000"/>
                          </a:solidFill>
                          <a:effectLst/>
                          <a:latin typeface="+mn-lt"/>
                        </a:rPr>
                        <a:t>95</a:t>
                      </a:r>
                    </a:p>
                  </a:txBody>
                  <a:tcPr marL="0" marR="0" marT="0" marB="0" anchor="ctr"/>
                </a:tc>
                <a:tc>
                  <a:txBody>
                    <a:bodyPr/>
                    <a:lstStyle/>
                    <a:p>
                      <a:pPr algn="ctr" fontAlgn="b"/>
                      <a:r>
                        <a:rPr lang="en-US" sz="1600" b="0" i="0" u="none" strike="noStrike" dirty="0">
                          <a:solidFill>
                            <a:srgbClr val="000000"/>
                          </a:solidFill>
                          <a:effectLst/>
                          <a:latin typeface="+mn-lt"/>
                        </a:rPr>
                        <a:t>Good</a:t>
                      </a:r>
                    </a:p>
                  </a:txBody>
                  <a:tcPr marL="0" marR="0" marT="0" marB="0" anchor="ctr"/>
                </a:tc>
                <a:extLst>
                  <a:ext uri="{0D108BD9-81ED-4DB2-BD59-A6C34878D82A}">
                    <a16:rowId xmlns:a16="http://schemas.microsoft.com/office/drawing/2014/main" val="10003"/>
                  </a:ext>
                </a:extLst>
              </a:tr>
              <a:tr h="335286">
                <a:tc>
                  <a:txBody>
                    <a:bodyPr/>
                    <a:lstStyle/>
                    <a:p>
                      <a:pPr algn="l" fontAlgn="b"/>
                      <a:r>
                        <a:rPr lang="en-US" sz="1600" b="0" i="0" u="none" strike="noStrike" kern="1200" dirty="0">
                          <a:solidFill>
                            <a:srgbClr val="000000"/>
                          </a:solidFill>
                          <a:effectLst/>
                          <a:latin typeface="+mn-lt"/>
                          <a:ea typeface="+mn-ea"/>
                          <a:cs typeface="+mn-cs"/>
                        </a:rPr>
                        <a:t>Wenatchee High School</a:t>
                      </a:r>
                    </a:p>
                  </a:txBody>
                  <a:tcPr marL="9525" marR="9525" marT="9525" marB="0" anchor="ctr"/>
                </a:tc>
                <a:tc>
                  <a:txBody>
                    <a:bodyPr/>
                    <a:lstStyle/>
                    <a:p>
                      <a:pPr algn="ctr" fontAlgn="b"/>
                      <a:r>
                        <a:rPr lang="en-US" sz="1600" b="0" i="0" u="none" strike="noStrike" dirty="0">
                          <a:solidFill>
                            <a:srgbClr val="000000"/>
                          </a:solidFill>
                          <a:effectLst/>
                          <a:latin typeface="+mn-lt"/>
                        </a:rPr>
                        <a:t>88</a:t>
                      </a:r>
                    </a:p>
                  </a:txBody>
                  <a:tcPr marL="0" marR="0" marT="0" marB="0" anchor="ctr"/>
                </a:tc>
                <a:tc>
                  <a:txBody>
                    <a:bodyPr/>
                    <a:lstStyle/>
                    <a:p>
                      <a:pPr algn="ctr" fontAlgn="b"/>
                      <a:r>
                        <a:rPr lang="en-US" sz="1600" b="0" i="0" u="none" strike="noStrike" dirty="0">
                          <a:solidFill>
                            <a:srgbClr val="000000"/>
                          </a:solidFill>
                          <a:effectLst/>
                          <a:latin typeface="+mn-lt"/>
                        </a:rPr>
                        <a:t>Fair</a:t>
                      </a:r>
                    </a:p>
                  </a:txBody>
                  <a:tcPr marL="0" marR="0" marT="0" marB="0" anchor="ctr"/>
                </a:tc>
                <a:extLst>
                  <a:ext uri="{0D108BD9-81ED-4DB2-BD59-A6C34878D82A}">
                    <a16:rowId xmlns:a16="http://schemas.microsoft.com/office/drawing/2014/main" val="10005"/>
                  </a:ext>
                </a:extLst>
              </a:tr>
              <a:tr h="337565">
                <a:tc>
                  <a:txBody>
                    <a:bodyPr/>
                    <a:lstStyle/>
                    <a:p>
                      <a:pPr algn="l" fontAlgn="b"/>
                      <a:r>
                        <a:rPr lang="en-US" sz="1600" b="0" i="0" u="none" strike="noStrike" dirty="0">
                          <a:solidFill>
                            <a:srgbClr val="000000"/>
                          </a:solidFill>
                          <a:effectLst/>
                          <a:latin typeface="+mn-lt"/>
                        </a:rPr>
                        <a:t>Westside High School</a:t>
                      </a:r>
                    </a:p>
                  </a:txBody>
                  <a:tcPr marL="0" marR="0" marT="0" marB="0" anchor="ctr"/>
                </a:tc>
                <a:tc>
                  <a:txBody>
                    <a:bodyPr/>
                    <a:lstStyle/>
                    <a:p>
                      <a:pPr algn="ctr" fontAlgn="b"/>
                      <a:r>
                        <a:rPr lang="en-US" sz="1600" b="0" i="0" u="none" strike="noStrike" dirty="0">
                          <a:solidFill>
                            <a:srgbClr val="FF0000"/>
                          </a:solidFill>
                          <a:effectLst/>
                          <a:latin typeface="+mn-lt"/>
                        </a:rPr>
                        <a:t>58</a:t>
                      </a:r>
                    </a:p>
                  </a:txBody>
                  <a:tcPr marL="0" marR="0" marT="0" marB="0" anchor="ctr"/>
                </a:tc>
                <a:tc>
                  <a:txBody>
                    <a:bodyPr/>
                    <a:lstStyle/>
                    <a:p>
                      <a:pPr algn="ctr" fontAlgn="b"/>
                      <a:r>
                        <a:rPr lang="en-US" sz="1600" b="0" i="0" u="none" strike="noStrike" dirty="0">
                          <a:solidFill>
                            <a:srgbClr val="FF0000"/>
                          </a:solidFill>
                          <a:effectLst/>
                          <a:latin typeface="+mn-lt"/>
                        </a:rPr>
                        <a:t>Poor</a:t>
                      </a:r>
                    </a:p>
                  </a:txBody>
                  <a:tcPr marL="0" marR="0" marT="0" marB="0" anchor="ctr"/>
                </a:tc>
                <a:extLst>
                  <a:ext uri="{0D108BD9-81ED-4DB2-BD59-A6C34878D82A}">
                    <a16:rowId xmlns:a16="http://schemas.microsoft.com/office/drawing/2014/main" val="10006"/>
                  </a:ext>
                </a:extLst>
              </a:tr>
              <a:tr h="337565">
                <a:tc>
                  <a:txBody>
                    <a:bodyPr/>
                    <a:lstStyle/>
                    <a:p>
                      <a:pPr algn="l" fontAlgn="b"/>
                      <a:r>
                        <a:rPr lang="en-US" sz="1600" b="0" i="0" u="none" strike="noStrike" dirty="0">
                          <a:solidFill>
                            <a:srgbClr val="000000"/>
                          </a:solidFill>
                          <a:effectLst/>
                          <a:latin typeface="+mn-lt"/>
                        </a:rPr>
                        <a:t>Wenatchee Valley Technical Skills Center</a:t>
                      </a:r>
                    </a:p>
                  </a:txBody>
                  <a:tcPr marL="0" marR="0" marT="0" marB="0" anchor="ctr"/>
                </a:tc>
                <a:tc>
                  <a:txBody>
                    <a:bodyPr/>
                    <a:lstStyle/>
                    <a:p>
                      <a:pPr algn="ctr" fontAlgn="b"/>
                      <a:r>
                        <a:rPr lang="en-US" sz="1600" b="0" i="0" u="none" strike="noStrike" dirty="0">
                          <a:solidFill>
                            <a:schemeClr val="tx1"/>
                          </a:solidFill>
                          <a:effectLst/>
                          <a:latin typeface="+mn-lt"/>
                        </a:rPr>
                        <a:t>97</a:t>
                      </a:r>
                    </a:p>
                  </a:txBody>
                  <a:tcPr marL="0" marR="0" marT="0" marB="0" anchor="ctr"/>
                </a:tc>
                <a:tc>
                  <a:txBody>
                    <a:bodyPr/>
                    <a:lstStyle/>
                    <a:p>
                      <a:pPr algn="ctr" fontAlgn="b"/>
                      <a:r>
                        <a:rPr lang="en-US" sz="1600" b="0" i="0" u="none" strike="noStrike" dirty="0">
                          <a:solidFill>
                            <a:schemeClr val="tx1"/>
                          </a:solidFill>
                          <a:effectLst/>
                          <a:latin typeface="+mn-lt"/>
                        </a:rPr>
                        <a:t>Good</a:t>
                      </a:r>
                    </a:p>
                  </a:txBody>
                  <a:tcPr marL="0" marR="0" marT="0" marB="0" anchor="ctr"/>
                </a:tc>
                <a:extLst>
                  <a:ext uri="{0D108BD9-81ED-4DB2-BD59-A6C34878D82A}">
                    <a16:rowId xmlns:a16="http://schemas.microsoft.com/office/drawing/2014/main" val="1037780650"/>
                  </a:ext>
                </a:extLst>
              </a:tr>
            </a:tbl>
          </a:graphicData>
        </a:graphic>
      </p:graphicFrame>
    </p:spTree>
    <p:extLst>
      <p:ext uri="{BB962C8B-B14F-4D97-AF65-F5344CB8AC3E}">
        <p14:creationId xmlns:p14="http://schemas.microsoft.com/office/powerpoint/2010/main" val="31393015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28699" y="294538"/>
            <a:ext cx="7421963" cy="1033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defTabSz="914400">
              <a:lnSpc>
                <a:spcPct val="90000"/>
              </a:lnSpc>
              <a:spcBef>
                <a:spcPct val="0"/>
              </a:spcBef>
              <a:spcAft>
                <a:spcPts val="600"/>
              </a:spcAft>
            </a:pPr>
            <a:r>
              <a:rPr lang="en-US" sz="3500" b="1" kern="1200" dirty="0">
                <a:solidFill>
                  <a:srgbClr val="FFFFFF"/>
                </a:solidFill>
                <a:latin typeface="+mj-lt"/>
                <a:ea typeface="+mj-ea"/>
                <a:cs typeface="+mj-cs"/>
              </a:rPr>
              <a:t> COMBINED DATA</a:t>
            </a:r>
          </a:p>
        </p:txBody>
      </p:sp>
      <p:pic>
        <p:nvPicPr>
          <p:cNvPr id="10" name="Picture 9" descr="A picture containing text, sign&#10;&#10;Description automatically generated">
            <a:extLst>
              <a:ext uri="{FF2B5EF4-FFF2-40B4-BE49-F238E27FC236}">
                <a16:creationId xmlns:a16="http://schemas.microsoft.com/office/drawing/2014/main" id="{7FF28B3A-6615-4DBA-8C51-B282ABE62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88" y="6001554"/>
            <a:ext cx="1016525" cy="711567"/>
          </a:xfrm>
          <a:prstGeom prst="rect">
            <a:avLst/>
          </a:prstGeom>
        </p:spPr>
      </p:pic>
      <p:graphicFrame>
        <p:nvGraphicFramePr>
          <p:cNvPr id="3" name="Table 2">
            <a:extLst>
              <a:ext uri="{FF2B5EF4-FFF2-40B4-BE49-F238E27FC236}">
                <a16:creationId xmlns:a16="http://schemas.microsoft.com/office/drawing/2014/main" id="{5EE23822-FCF9-CC0C-E694-CEB4A60EFAC1}"/>
              </a:ext>
            </a:extLst>
          </p:cNvPr>
          <p:cNvGraphicFramePr>
            <a:graphicFrameLocks noGrp="1"/>
          </p:cNvGraphicFramePr>
          <p:nvPr>
            <p:extLst>
              <p:ext uri="{D42A27DB-BD31-4B8C-83A1-F6EECF244321}">
                <p14:modId xmlns:p14="http://schemas.microsoft.com/office/powerpoint/2010/main" val="733760786"/>
              </p:ext>
            </p:extLst>
          </p:nvPr>
        </p:nvGraphicFramePr>
        <p:xfrm>
          <a:off x="344511" y="1914424"/>
          <a:ext cx="8396716" cy="3419577"/>
        </p:xfrm>
        <a:graphic>
          <a:graphicData uri="http://schemas.openxmlformats.org/drawingml/2006/table">
            <a:tbl>
              <a:tblPr>
                <a:tableStyleId>{5C22544A-7EE6-4342-B048-85BDC9FD1C3A}</a:tableStyleId>
              </a:tblPr>
              <a:tblGrid>
                <a:gridCol w="2108671">
                  <a:extLst>
                    <a:ext uri="{9D8B030D-6E8A-4147-A177-3AD203B41FA5}">
                      <a16:colId xmlns:a16="http://schemas.microsoft.com/office/drawing/2014/main" val="20000"/>
                    </a:ext>
                  </a:extLst>
                </a:gridCol>
                <a:gridCol w="1093266">
                  <a:extLst>
                    <a:ext uri="{9D8B030D-6E8A-4147-A177-3AD203B41FA5}">
                      <a16:colId xmlns:a16="http://schemas.microsoft.com/office/drawing/2014/main" val="20001"/>
                    </a:ext>
                  </a:extLst>
                </a:gridCol>
                <a:gridCol w="1110336">
                  <a:extLst>
                    <a:ext uri="{9D8B030D-6E8A-4147-A177-3AD203B41FA5}">
                      <a16:colId xmlns:a16="http://schemas.microsoft.com/office/drawing/2014/main" val="20002"/>
                    </a:ext>
                  </a:extLst>
                </a:gridCol>
                <a:gridCol w="912063">
                  <a:extLst>
                    <a:ext uri="{9D8B030D-6E8A-4147-A177-3AD203B41FA5}">
                      <a16:colId xmlns:a16="http://schemas.microsoft.com/office/drawing/2014/main" val="20003"/>
                    </a:ext>
                  </a:extLst>
                </a:gridCol>
                <a:gridCol w="1057460">
                  <a:extLst>
                    <a:ext uri="{9D8B030D-6E8A-4147-A177-3AD203B41FA5}">
                      <a16:colId xmlns:a16="http://schemas.microsoft.com/office/drawing/2014/main" val="320909588"/>
                    </a:ext>
                  </a:extLst>
                </a:gridCol>
                <a:gridCol w="1057460">
                  <a:extLst>
                    <a:ext uri="{9D8B030D-6E8A-4147-A177-3AD203B41FA5}">
                      <a16:colId xmlns:a16="http://schemas.microsoft.com/office/drawing/2014/main" val="4254805921"/>
                    </a:ext>
                  </a:extLst>
                </a:gridCol>
                <a:gridCol w="1057460">
                  <a:extLst>
                    <a:ext uri="{9D8B030D-6E8A-4147-A177-3AD203B41FA5}">
                      <a16:colId xmlns:a16="http://schemas.microsoft.com/office/drawing/2014/main" val="2683310818"/>
                    </a:ext>
                  </a:extLst>
                </a:gridCol>
              </a:tblGrid>
              <a:tr h="1176353">
                <a:tc>
                  <a:txBody>
                    <a:bodyPr/>
                    <a:lstStyle/>
                    <a:p>
                      <a:pPr algn="ctr" fontAlgn="b"/>
                      <a:r>
                        <a:rPr lang="en-US" sz="1400" b="1" u="none" strike="noStrike" dirty="0">
                          <a:solidFill>
                            <a:schemeClr val="bg1"/>
                          </a:solidFill>
                          <a:effectLst/>
                          <a:latin typeface="+mn-lt"/>
                        </a:rPr>
                        <a:t>School</a:t>
                      </a:r>
                      <a:endParaRPr lang="en-US" sz="1400" b="1" i="0" u="none" strike="noStrike" dirty="0">
                        <a:solidFill>
                          <a:schemeClr val="bg1"/>
                        </a:solidFill>
                        <a:effectLst/>
                        <a:latin typeface="+mn-lt"/>
                      </a:endParaRPr>
                    </a:p>
                  </a:txBody>
                  <a:tcPr marL="0" marR="0" marT="0" marB="0" anchor="b">
                    <a:solidFill>
                      <a:srgbClr val="0070C0"/>
                    </a:solidFill>
                  </a:tcPr>
                </a:tc>
                <a:tc>
                  <a:txBody>
                    <a:bodyPr/>
                    <a:lstStyle/>
                    <a:p>
                      <a:pPr algn="ctr" fontAlgn="b"/>
                      <a:r>
                        <a:rPr lang="en-US" sz="1400" b="1" u="none" strike="noStrike" dirty="0">
                          <a:solidFill>
                            <a:schemeClr val="bg1"/>
                          </a:solidFill>
                          <a:effectLst/>
                          <a:latin typeface="+mn-lt"/>
                        </a:rPr>
                        <a:t>Permanent Capacity*</a:t>
                      </a:r>
                      <a:endParaRPr lang="en-US" sz="1400" b="1" i="0" u="none" strike="noStrike" dirty="0">
                        <a:solidFill>
                          <a:schemeClr val="bg1"/>
                        </a:solidFill>
                        <a:effectLst/>
                        <a:latin typeface="+mn-lt"/>
                      </a:endParaRPr>
                    </a:p>
                  </a:txBody>
                  <a:tcPr marL="0" marR="0" marT="0" marB="0" anchor="b">
                    <a:solidFill>
                      <a:srgbClr val="0070C0"/>
                    </a:solidFill>
                  </a:tcPr>
                </a:tc>
                <a:tc>
                  <a:txBody>
                    <a:bodyPr/>
                    <a:lstStyle/>
                    <a:p>
                      <a:pPr algn="ctr" fontAlgn="b"/>
                      <a:r>
                        <a:rPr lang="en-US" sz="1400" b="1" u="none" strike="noStrike" dirty="0">
                          <a:solidFill>
                            <a:schemeClr val="bg1"/>
                          </a:solidFill>
                          <a:effectLst/>
                          <a:latin typeface="+mn-lt"/>
                        </a:rPr>
                        <a:t>Current Utilization w/o Portables</a:t>
                      </a:r>
                      <a:endParaRPr lang="en-US" sz="1400" b="1" i="0" u="none" strike="noStrike" dirty="0">
                        <a:solidFill>
                          <a:schemeClr val="bg1"/>
                        </a:solidFill>
                        <a:effectLst/>
                        <a:latin typeface="+mn-lt"/>
                      </a:endParaRPr>
                    </a:p>
                  </a:txBody>
                  <a:tcPr marL="0" marR="0" marT="0" marB="0" anchor="b">
                    <a:solidFill>
                      <a:srgbClr val="0070C0"/>
                    </a:solidFill>
                  </a:tcPr>
                </a:tc>
                <a:tc>
                  <a:txBody>
                    <a:bodyPr/>
                    <a:lstStyle/>
                    <a:p>
                      <a:pPr algn="ctr" fontAlgn="b"/>
                      <a:r>
                        <a:rPr lang="en-US" sz="1400" b="1" u="none" strike="noStrike" dirty="0">
                          <a:solidFill>
                            <a:schemeClr val="bg1"/>
                          </a:solidFill>
                          <a:effectLst/>
                          <a:latin typeface="+mn-lt"/>
                        </a:rPr>
                        <a:t>Projected</a:t>
                      </a:r>
                    </a:p>
                    <a:p>
                      <a:pPr algn="ctr" fontAlgn="b"/>
                      <a:r>
                        <a:rPr lang="en-US" sz="1400" b="1" u="none" strike="noStrike" dirty="0">
                          <a:solidFill>
                            <a:schemeClr val="bg1"/>
                          </a:solidFill>
                          <a:effectLst/>
                          <a:latin typeface="+mn-lt"/>
                        </a:rPr>
                        <a:t>Utilization </a:t>
                      </a:r>
                    </a:p>
                    <a:p>
                      <a:pPr algn="ctr" fontAlgn="b"/>
                      <a:r>
                        <a:rPr lang="en-US" sz="1400" b="1" u="none" strike="noStrike" dirty="0">
                          <a:solidFill>
                            <a:schemeClr val="bg1"/>
                          </a:solidFill>
                          <a:effectLst/>
                          <a:latin typeface="+mn-lt"/>
                        </a:rPr>
                        <a:t>2029-30</a:t>
                      </a:r>
                      <a:endParaRPr lang="en-US" sz="1400" b="1" i="0" u="none" strike="noStrike" dirty="0">
                        <a:solidFill>
                          <a:schemeClr val="bg1"/>
                        </a:solidFill>
                        <a:effectLst/>
                        <a:latin typeface="+mn-lt"/>
                      </a:endParaRPr>
                    </a:p>
                  </a:txBody>
                  <a:tcPr marL="0" marR="0" marT="0" marB="0" anchor="b">
                    <a:solidFill>
                      <a:srgbClr val="0070C0"/>
                    </a:solidFill>
                  </a:tcPr>
                </a:tc>
                <a:tc>
                  <a:txBody>
                    <a:bodyPr/>
                    <a:lstStyle/>
                    <a:p>
                      <a:pPr algn="ctr" fontAlgn="b"/>
                      <a:r>
                        <a:rPr lang="en-US" sz="1400" b="1" i="0" u="none" strike="noStrike" dirty="0">
                          <a:solidFill>
                            <a:schemeClr val="bg1"/>
                          </a:solidFill>
                          <a:effectLst/>
                          <a:latin typeface="+mn-lt"/>
                        </a:rPr>
                        <a:t>Physical Condition Description</a:t>
                      </a:r>
                    </a:p>
                  </a:txBody>
                  <a:tcPr marL="0" marR="0" marT="0" marB="0" anchor="b">
                    <a:solidFill>
                      <a:srgbClr val="0070C0"/>
                    </a:solidFill>
                  </a:tcPr>
                </a:tc>
                <a:tc>
                  <a:txBody>
                    <a:bodyPr/>
                    <a:lstStyle/>
                    <a:p>
                      <a:pPr algn="ctr" fontAlgn="b"/>
                      <a:r>
                        <a:rPr lang="en-US" sz="1400" b="1" i="0" u="none" strike="noStrike" dirty="0">
                          <a:solidFill>
                            <a:schemeClr val="bg1"/>
                          </a:solidFill>
                          <a:effectLst/>
                          <a:latin typeface="+mn-lt"/>
                        </a:rPr>
                        <a:t>Clean Energy Audit Priority</a:t>
                      </a:r>
                    </a:p>
                  </a:txBody>
                  <a:tcPr marL="0" marR="0" marT="0" marB="0" anchor="b">
                    <a:solidFill>
                      <a:srgbClr val="0070C0"/>
                    </a:solidFill>
                  </a:tcPr>
                </a:tc>
                <a:tc>
                  <a:txBody>
                    <a:bodyPr/>
                    <a:lstStyle/>
                    <a:p>
                      <a:pPr algn="ctr" fontAlgn="b"/>
                      <a:r>
                        <a:rPr lang="en-US" sz="1400" b="1" i="0" u="none" strike="noStrike" dirty="0">
                          <a:solidFill>
                            <a:schemeClr val="bg1"/>
                          </a:solidFill>
                          <a:effectLst/>
                          <a:latin typeface="+mn-lt"/>
                        </a:rPr>
                        <a:t>Functional Adequacy Description</a:t>
                      </a:r>
                    </a:p>
                  </a:txBody>
                  <a:tcPr marL="0" marR="0" marT="0" marB="0" anchor="b">
                    <a:solidFill>
                      <a:srgbClr val="0070C0"/>
                    </a:solidFill>
                  </a:tcPr>
                </a:tc>
                <a:extLst>
                  <a:ext uri="{0D108BD9-81ED-4DB2-BD59-A6C34878D82A}">
                    <a16:rowId xmlns:a16="http://schemas.microsoft.com/office/drawing/2014/main" val="10000"/>
                  </a:ext>
                </a:extLst>
              </a:tr>
              <a:tr h="282149">
                <a:tc>
                  <a:txBody>
                    <a:bodyPr/>
                    <a:lstStyle/>
                    <a:p>
                      <a:pPr algn="l" fontAlgn="b"/>
                      <a:r>
                        <a:rPr lang="en-US" sz="1400" b="0" i="0" u="none" strike="noStrike" dirty="0">
                          <a:solidFill>
                            <a:srgbClr val="000000"/>
                          </a:solidFill>
                          <a:effectLst/>
                          <a:latin typeface="+mn-lt"/>
                        </a:rPr>
                        <a:t>Washington Elementary</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497</a:t>
                      </a:r>
                    </a:p>
                  </a:txBody>
                  <a:tcPr marL="9525" marR="9525" marT="9525" marB="0" anchor="b"/>
                </a:tc>
                <a:tc>
                  <a:txBody>
                    <a:bodyPr/>
                    <a:lstStyle/>
                    <a:p>
                      <a:pPr marL="0" algn="ctr" defTabSz="914400" rtl="0" eaLnBrk="1" fontAlgn="b" latinLnBrk="0" hangingPunct="1"/>
                      <a:r>
                        <a:rPr lang="en-US" sz="1400" u="none" strike="noStrike" kern="1200" dirty="0">
                          <a:solidFill>
                            <a:srgbClr val="FF0000"/>
                          </a:solidFill>
                          <a:effectLst/>
                          <a:latin typeface="+mn-lt"/>
                          <a:ea typeface="+mn-ea"/>
                          <a:cs typeface="+mn-cs"/>
                        </a:rPr>
                        <a:t>95%</a:t>
                      </a:r>
                    </a:p>
                  </a:txBody>
                  <a:tcPr marL="9525" marR="9525" marT="9525" marB="0" anchor="b"/>
                </a:tc>
                <a:tc>
                  <a:txBody>
                    <a:bodyPr/>
                    <a:lstStyle/>
                    <a:p>
                      <a:pPr algn="ctr" fontAlgn="b"/>
                      <a:r>
                        <a:rPr lang="sk-SK" sz="1400" u="none" strike="noStrike" dirty="0">
                          <a:effectLst/>
                          <a:latin typeface="+mn-lt"/>
                        </a:rPr>
                        <a:t> </a:t>
                      </a:r>
                      <a:endParaRPr lang="sk-SK" sz="1400" b="0" i="0" u="none" strike="noStrike" dirty="0">
                        <a:solidFill>
                          <a:srgbClr val="000000"/>
                        </a:solidFill>
                        <a:effectLst/>
                        <a:latin typeface="+mn-lt"/>
                      </a:endParaRPr>
                    </a:p>
                  </a:txBody>
                  <a:tcPr marL="0" marR="0" marT="0" marB="0" anchor="b">
                    <a:solidFill>
                      <a:schemeClr val="bg2">
                        <a:lumMod val="90000"/>
                      </a:schemeClr>
                    </a:solidFill>
                  </a:tcPr>
                </a:tc>
                <a:tc>
                  <a:txBody>
                    <a:bodyPr/>
                    <a:lstStyle/>
                    <a:p>
                      <a:pPr marL="0" algn="ctr" defTabSz="914400" rtl="0" eaLnBrk="1" fontAlgn="b" latinLnBrk="0" hangingPunct="1"/>
                      <a:r>
                        <a:rPr lang="en-US" sz="1400" u="none" strike="noStrike" kern="1200" dirty="0">
                          <a:solidFill>
                            <a:schemeClr val="tx1"/>
                          </a:solidFill>
                          <a:effectLst/>
                          <a:latin typeface="+mn-lt"/>
                          <a:ea typeface="+mn-ea"/>
                          <a:cs typeface="+mn-cs"/>
                        </a:rPr>
                        <a:t>Excellent</a:t>
                      </a:r>
                    </a:p>
                  </a:txBody>
                  <a:tcPr marL="9525" marR="9525" marT="9525" marB="0" anchor="b"/>
                </a:tc>
                <a:tc>
                  <a:txBody>
                    <a:bodyPr/>
                    <a:lstStyle/>
                    <a:p>
                      <a:pPr marL="0" algn="ctr" defTabSz="914400" rtl="0" eaLnBrk="1" fontAlgn="b" latinLnBrk="0" hangingPunct="1"/>
                      <a:r>
                        <a:rPr lang="en-US" sz="1400" u="none" strike="noStrike" kern="1200" dirty="0">
                          <a:solidFill>
                            <a:schemeClr val="tx1"/>
                          </a:solidFill>
                          <a:effectLst/>
                          <a:latin typeface="+mn-lt"/>
                          <a:ea typeface="+mn-ea"/>
                          <a:cs typeface="+mn-cs"/>
                        </a:rPr>
                        <a:t>3</a:t>
                      </a:r>
                    </a:p>
                  </a:txBody>
                  <a:tcPr marL="9525" marR="9525" marT="9525" marB="0" anchor="b"/>
                </a:tc>
                <a:tc>
                  <a:txBody>
                    <a:bodyPr/>
                    <a:lstStyle/>
                    <a:p>
                      <a:pPr marL="0" algn="ctr" defTabSz="914400" rtl="0" eaLnBrk="1" fontAlgn="b" latinLnBrk="0" hangingPunct="1"/>
                      <a:r>
                        <a:rPr lang="en-US" sz="1400" u="none" strike="noStrike" kern="1200" dirty="0">
                          <a:solidFill>
                            <a:schemeClr val="tx1"/>
                          </a:solidFill>
                          <a:effectLst/>
                          <a:latin typeface="+mn-lt"/>
                          <a:ea typeface="+mn-ea"/>
                          <a:cs typeface="+mn-cs"/>
                        </a:rPr>
                        <a:t>Fair</a:t>
                      </a:r>
                    </a:p>
                  </a:txBody>
                  <a:tcPr marL="9525" marR="9525" marT="9525" marB="0" anchor="b"/>
                </a:tc>
                <a:extLst>
                  <a:ext uri="{0D108BD9-81ED-4DB2-BD59-A6C34878D82A}">
                    <a16:rowId xmlns:a16="http://schemas.microsoft.com/office/drawing/2014/main" val="10001"/>
                  </a:ext>
                </a:extLst>
              </a:tr>
              <a:tr h="282149">
                <a:tc>
                  <a:txBody>
                    <a:bodyPr/>
                    <a:lstStyle/>
                    <a:p>
                      <a:pPr algn="l" fontAlgn="b"/>
                      <a:r>
                        <a:rPr lang="en-US" sz="1400" b="0" i="0" u="none" strike="noStrike" dirty="0">
                          <a:solidFill>
                            <a:srgbClr val="000000"/>
                          </a:solidFill>
                          <a:effectLst/>
                          <a:latin typeface="+mn-lt"/>
                        </a:rPr>
                        <a:t>Columbia Elementary</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384</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91%</a:t>
                      </a:r>
                    </a:p>
                  </a:txBody>
                  <a:tcPr marL="9525" marR="9525" marT="9525" marB="0" anchor="b"/>
                </a:tc>
                <a:tc>
                  <a:txBody>
                    <a:bodyPr/>
                    <a:lstStyle/>
                    <a:p>
                      <a:pPr algn="ctr" fontAlgn="b"/>
                      <a:r>
                        <a:rPr lang="sk-SK" sz="1400" u="none" strike="noStrike" dirty="0">
                          <a:effectLst/>
                          <a:latin typeface="+mn-lt"/>
                        </a:rPr>
                        <a:t> </a:t>
                      </a:r>
                      <a:endParaRPr lang="sk-SK" sz="1400" b="0" i="0" u="none" strike="noStrike" dirty="0">
                        <a:solidFill>
                          <a:srgbClr val="000000"/>
                        </a:solidFill>
                        <a:effectLst/>
                        <a:latin typeface="+mn-lt"/>
                      </a:endParaRPr>
                    </a:p>
                  </a:txBody>
                  <a:tcPr marL="0" marR="0" marT="0" marB="0" anchor="b">
                    <a:solidFill>
                      <a:schemeClr val="bg2">
                        <a:lumMod val="90000"/>
                      </a:schemeClr>
                    </a:solidFill>
                  </a:tcPr>
                </a:tc>
                <a:tc>
                  <a:txBody>
                    <a:bodyPr/>
                    <a:lstStyle/>
                    <a:p>
                      <a:pPr algn="ctr" fontAlgn="b"/>
                      <a:r>
                        <a:rPr lang="en-US" sz="1400" u="none" strike="noStrike" kern="1200" dirty="0">
                          <a:solidFill>
                            <a:schemeClr val="tx1"/>
                          </a:solidFill>
                          <a:effectLst/>
                          <a:latin typeface="+mn-lt"/>
                          <a:ea typeface="+mn-ea"/>
                          <a:cs typeface="+mn-cs"/>
                        </a:rPr>
                        <a:t>Fair</a:t>
                      </a:r>
                    </a:p>
                  </a:txBody>
                  <a:tcPr marL="9525" marR="9525" marT="9525" marB="0" anchor="b"/>
                </a:tc>
                <a:tc>
                  <a:txBody>
                    <a:bodyPr/>
                    <a:lstStyle/>
                    <a:p>
                      <a:pPr algn="ctr" fontAlgn="b"/>
                      <a:r>
                        <a:rPr lang="en-US" sz="1400" u="none" strike="noStrike" kern="1200" dirty="0">
                          <a:solidFill>
                            <a:schemeClr val="tx1"/>
                          </a:solidFill>
                          <a:effectLst/>
                          <a:latin typeface="+mn-lt"/>
                          <a:ea typeface="+mn-ea"/>
                          <a:cs typeface="+mn-cs"/>
                        </a:rPr>
                        <a:t>3</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Fair</a:t>
                      </a:r>
                    </a:p>
                  </a:txBody>
                  <a:tcPr marL="9525" marR="9525" marT="9525" marB="0" anchor="b"/>
                </a:tc>
                <a:extLst>
                  <a:ext uri="{0D108BD9-81ED-4DB2-BD59-A6C34878D82A}">
                    <a16:rowId xmlns:a16="http://schemas.microsoft.com/office/drawing/2014/main" val="10002"/>
                  </a:ext>
                </a:extLst>
              </a:tr>
              <a:tr h="282149">
                <a:tc>
                  <a:txBody>
                    <a:bodyPr/>
                    <a:lstStyle/>
                    <a:p>
                      <a:pPr algn="l" fontAlgn="b"/>
                      <a:r>
                        <a:rPr lang="en-US" sz="1400" b="0" i="0" u="none" strike="noStrike" dirty="0">
                          <a:solidFill>
                            <a:srgbClr val="000000"/>
                          </a:solidFill>
                          <a:effectLst/>
                          <a:latin typeface="+mn-lt"/>
                        </a:rPr>
                        <a:t>John Newbery Elementary</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449</a:t>
                      </a:r>
                    </a:p>
                  </a:txBody>
                  <a:tcPr marL="9525" marR="9525" marT="9525" marB="0" anchor="b"/>
                </a:tc>
                <a:tc>
                  <a:txBody>
                    <a:bodyPr/>
                    <a:lstStyle/>
                    <a:p>
                      <a:pPr marL="0" algn="ctr" defTabSz="914400" rtl="0" eaLnBrk="1" fontAlgn="b" latinLnBrk="0" hangingPunct="1"/>
                      <a:r>
                        <a:rPr lang="en-US" sz="1400" u="none" strike="noStrike" kern="1200" dirty="0">
                          <a:solidFill>
                            <a:srgbClr val="FF0000"/>
                          </a:solidFill>
                          <a:effectLst/>
                          <a:latin typeface="+mn-lt"/>
                          <a:ea typeface="+mn-ea"/>
                          <a:cs typeface="+mn-cs"/>
                        </a:rPr>
                        <a:t>95%</a:t>
                      </a:r>
                    </a:p>
                  </a:txBody>
                  <a:tcPr marL="9525" marR="9525" marT="9525" marB="0" anchor="b"/>
                </a:tc>
                <a:tc>
                  <a:txBody>
                    <a:bodyPr/>
                    <a:lstStyle/>
                    <a:p>
                      <a:pPr algn="ctr" fontAlgn="b"/>
                      <a:r>
                        <a:rPr lang="sk-SK" sz="1400" u="none" strike="noStrike" dirty="0">
                          <a:effectLst/>
                          <a:latin typeface="+mn-lt"/>
                        </a:rPr>
                        <a:t> </a:t>
                      </a:r>
                      <a:endParaRPr lang="sk-SK" sz="1400" b="0" i="0" u="none" strike="noStrike" dirty="0">
                        <a:solidFill>
                          <a:srgbClr val="000000"/>
                        </a:solidFill>
                        <a:effectLst/>
                        <a:latin typeface="+mn-lt"/>
                      </a:endParaRPr>
                    </a:p>
                  </a:txBody>
                  <a:tcPr marL="0" marR="0" marT="0" marB="0" anchor="b">
                    <a:solidFill>
                      <a:schemeClr val="bg2">
                        <a:lumMod val="90000"/>
                      </a:schemeClr>
                    </a:solidFill>
                  </a:tcPr>
                </a:tc>
                <a:tc>
                  <a:txBody>
                    <a:bodyPr/>
                    <a:lstStyle/>
                    <a:p>
                      <a:pPr marL="0" algn="ctr" defTabSz="914400" rtl="0" eaLnBrk="1" fontAlgn="b" latinLnBrk="0" hangingPunct="1"/>
                      <a:r>
                        <a:rPr lang="en-US" sz="1400" u="none" strike="noStrike" kern="1200" dirty="0">
                          <a:solidFill>
                            <a:schemeClr val="tx1"/>
                          </a:solidFill>
                          <a:effectLst/>
                          <a:latin typeface="+mn-lt"/>
                          <a:ea typeface="+mn-ea"/>
                          <a:cs typeface="+mn-cs"/>
                        </a:rPr>
                        <a:t>Fair</a:t>
                      </a:r>
                    </a:p>
                  </a:txBody>
                  <a:tcPr marL="9525" marR="9525" marT="9525" marB="0" anchor="b"/>
                </a:tc>
                <a:tc>
                  <a:txBody>
                    <a:bodyPr/>
                    <a:lstStyle/>
                    <a:p>
                      <a:pPr marL="0" algn="ctr" defTabSz="914400" rtl="0" eaLnBrk="1" fontAlgn="b" latinLnBrk="0" hangingPunct="1"/>
                      <a:r>
                        <a:rPr lang="en-US" sz="1400" u="none" strike="noStrike" kern="1200" dirty="0">
                          <a:solidFill>
                            <a:schemeClr val="tx1"/>
                          </a:solidFill>
                          <a:effectLst/>
                          <a:latin typeface="+mn-lt"/>
                          <a:ea typeface="+mn-ea"/>
                          <a:cs typeface="+mn-cs"/>
                        </a:rPr>
                        <a:t>3</a:t>
                      </a:r>
                    </a:p>
                  </a:txBody>
                  <a:tcPr marL="9525" marR="9525" marT="9525" marB="0" anchor="b"/>
                </a:tc>
                <a:tc>
                  <a:txBody>
                    <a:bodyPr/>
                    <a:lstStyle/>
                    <a:p>
                      <a:pPr marL="0" algn="ctr" defTabSz="914400" rtl="0" eaLnBrk="1" fontAlgn="b" latinLnBrk="0" hangingPunct="1"/>
                      <a:r>
                        <a:rPr lang="en-US" sz="1400" u="none" strike="noStrike" kern="1200" dirty="0">
                          <a:solidFill>
                            <a:schemeClr val="tx1"/>
                          </a:solidFill>
                          <a:effectLst/>
                          <a:latin typeface="+mn-lt"/>
                          <a:ea typeface="+mn-ea"/>
                          <a:cs typeface="+mn-cs"/>
                        </a:rPr>
                        <a:t>Fair</a:t>
                      </a:r>
                    </a:p>
                  </a:txBody>
                  <a:tcPr marL="9525" marR="9525" marT="9525" marB="0" anchor="b"/>
                </a:tc>
                <a:extLst>
                  <a:ext uri="{0D108BD9-81ED-4DB2-BD59-A6C34878D82A}">
                    <a16:rowId xmlns:a16="http://schemas.microsoft.com/office/drawing/2014/main" val="10003"/>
                  </a:ext>
                </a:extLst>
              </a:tr>
              <a:tr h="282149">
                <a:tc>
                  <a:txBody>
                    <a:bodyPr/>
                    <a:lstStyle/>
                    <a:p>
                      <a:pPr algn="l" fontAlgn="b"/>
                      <a:r>
                        <a:rPr lang="en-US" sz="1400" b="0" i="0" u="none" strike="noStrike" dirty="0">
                          <a:solidFill>
                            <a:srgbClr val="000000"/>
                          </a:solidFill>
                          <a:effectLst/>
                          <a:latin typeface="+mn-lt"/>
                        </a:rPr>
                        <a:t>Lewis &amp; Clark Elementary</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428</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94%</a:t>
                      </a:r>
                    </a:p>
                  </a:txBody>
                  <a:tcPr marL="9525" marR="9525" marT="9525" marB="0" anchor="b"/>
                </a:tc>
                <a:tc>
                  <a:txBody>
                    <a:bodyPr/>
                    <a:lstStyle/>
                    <a:p>
                      <a:pPr algn="ctr" fontAlgn="b"/>
                      <a:r>
                        <a:rPr lang="sk-SK" sz="1400" u="none" strike="noStrike" dirty="0">
                          <a:effectLst/>
                          <a:latin typeface="+mn-lt"/>
                        </a:rPr>
                        <a:t> </a:t>
                      </a:r>
                      <a:endParaRPr lang="sk-SK" sz="1400" b="0" i="0" u="none" strike="noStrike" dirty="0">
                        <a:solidFill>
                          <a:srgbClr val="000000"/>
                        </a:solidFill>
                        <a:effectLst/>
                        <a:latin typeface="+mn-lt"/>
                      </a:endParaRPr>
                    </a:p>
                  </a:txBody>
                  <a:tcPr marL="0" marR="0" marT="0" marB="0" anchor="b">
                    <a:solidFill>
                      <a:schemeClr val="bg2">
                        <a:lumMod val="90000"/>
                      </a:schemeClr>
                    </a:solidFill>
                  </a:tcPr>
                </a:tc>
                <a:tc>
                  <a:txBody>
                    <a:bodyPr/>
                    <a:lstStyle/>
                    <a:p>
                      <a:pPr algn="ctr" fontAlgn="b"/>
                      <a:r>
                        <a:rPr lang="en-US" sz="1400" u="none" strike="noStrike" kern="1200" dirty="0">
                          <a:solidFill>
                            <a:srgbClr val="FF0000"/>
                          </a:solidFill>
                          <a:effectLst/>
                          <a:latin typeface="+mn-lt"/>
                          <a:ea typeface="+mn-ea"/>
                          <a:cs typeface="+mn-cs"/>
                        </a:rPr>
                        <a:t>Poor</a:t>
                      </a:r>
                    </a:p>
                  </a:txBody>
                  <a:tcPr marL="9525" marR="9525" marT="9525" marB="0" anchor="b"/>
                </a:tc>
                <a:tc>
                  <a:txBody>
                    <a:bodyPr/>
                    <a:lstStyle/>
                    <a:p>
                      <a:pPr algn="ctr" fontAlgn="b"/>
                      <a:r>
                        <a:rPr lang="en-US" sz="1400" u="none" strike="noStrike" kern="1200" dirty="0">
                          <a:solidFill>
                            <a:schemeClr val="tx1"/>
                          </a:solidFill>
                          <a:effectLst/>
                          <a:latin typeface="+mn-lt"/>
                          <a:ea typeface="+mn-ea"/>
                          <a:cs typeface="+mn-cs"/>
                        </a:rPr>
                        <a:t>3</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Fair</a:t>
                      </a:r>
                    </a:p>
                  </a:txBody>
                  <a:tcPr marL="9525" marR="9525" marT="9525" marB="0" anchor="b"/>
                </a:tc>
                <a:extLst>
                  <a:ext uri="{0D108BD9-81ED-4DB2-BD59-A6C34878D82A}">
                    <a16:rowId xmlns:a16="http://schemas.microsoft.com/office/drawing/2014/main" val="10004"/>
                  </a:ext>
                </a:extLst>
              </a:tr>
              <a:tr h="282149">
                <a:tc>
                  <a:txBody>
                    <a:bodyPr/>
                    <a:lstStyle/>
                    <a:p>
                      <a:pPr algn="l" fontAlgn="b"/>
                      <a:r>
                        <a:rPr lang="en-US" sz="1400" b="0" i="0" u="none" strike="noStrike" dirty="0">
                          <a:solidFill>
                            <a:srgbClr val="000000"/>
                          </a:solidFill>
                          <a:effectLst/>
                          <a:latin typeface="+mn-lt"/>
                        </a:rPr>
                        <a:t>Lincoln Elementary</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531</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85%</a:t>
                      </a:r>
                    </a:p>
                  </a:txBody>
                  <a:tcPr marL="9525" marR="9525" marT="9525" marB="0" anchor="b"/>
                </a:tc>
                <a:tc>
                  <a:txBody>
                    <a:bodyPr/>
                    <a:lstStyle/>
                    <a:p>
                      <a:pPr algn="ctr" fontAlgn="b"/>
                      <a:endParaRPr lang="sk-SK" sz="1400" b="0" i="0" u="none" strike="noStrike" dirty="0">
                        <a:solidFill>
                          <a:srgbClr val="000000"/>
                        </a:solidFill>
                        <a:effectLst/>
                        <a:latin typeface="+mn-lt"/>
                      </a:endParaRPr>
                    </a:p>
                  </a:txBody>
                  <a:tcPr marL="0" marR="0" marT="0" marB="0" anchor="b">
                    <a:solidFill>
                      <a:schemeClr val="bg2">
                        <a:lumMod val="90000"/>
                      </a:schemeClr>
                    </a:solidFill>
                  </a:tcPr>
                </a:tc>
                <a:tc>
                  <a:txBody>
                    <a:bodyPr/>
                    <a:lstStyle/>
                    <a:p>
                      <a:pPr algn="ctr" fontAlgn="b"/>
                      <a:r>
                        <a:rPr lang="en-US" sz="1400" u="none" strike="noStrike" kern="1200" dirty="0">
                          <a:solidFill>
                            <a:schemeClr val="tx1"/>
                          </a:solidFill>
                          <a:effectLst/>
                          <a:latin typeface="+mn-lt"/>
                          <a:ea typeface="+mn-ea"/>
                          <a:cs typeface="+mn-cs"/>
                        </a:rPr>
                        <a:t>Excellent</a:t>
                      </a:r>
                    </a:p>
                  </a:txBody>
                  <a:tcPr marL="9525" marR="9525" marT="9525" marB="0" anchor="b"/>
                </a:tc>
                <a:tc>
                  <a:txBody>
                    <a:bodyPr/>
                    <a:lstStyle/>
                    <a:p>
                      <a:pPr algn="ctr" fontAlgn="b"/>
                      <a:r>
                        <a:rPr lang="en-US" sz="1400" u="none" strike="noStrike" kern="1200" dirty="0">
                          <a:solidFill>
                            <a:schemeClr val="tx1"/>
                          </a:solidFill>
                          <a:effectLst/>
                          <a:latin typeface="+mn-lt"/>
                          <a:ea typeface="+mn-ea"/>
                          <a:cs typeface="+mn-cs"/>
                        </a:rPr>
                        <a:t>3</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Good</a:t>
                      </a:r>
                    </a:p>
                  </a:txBody>
                  <a:tcPr marL="9525" marR="9525" marT="9525" marB="0" anchor="b"/>
                </a:tc>
                <a:extLst>
                  <a:ext uri="{0D108BD9-81ED-4DB2-BD59-A6C34878D82A}">
                    <a16:rowId xmlns:a16="http://schemas.microsoft.com/office/drawing/2014/main" val="2061559009"/>
                  </a:ext>
                </a:extLst>
              </a:tr>
              <a:tr h="282149">
                <a:tc>
                  <a:txBody>
                    <a:bodyPr/>
                    <a:lstStyle/>
                    <a:p>
                      <a:pPr algn="l" fontAlgn="b"/>
                      <a:r>
                        <a:rPr lang="en-US" sz="1400" b="0" i="0" u="none" strike="noStrike" dirty="0">
                          <a:solidFill>
                            <a:srgbClr val="000000"/>
                          </a:solidFill>
                          <a:effectLst/>
                          <a:latin typeface="+mn-lt"/>
                        </a:rPr>
                        <a:t>Mission View Elementary</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448</a:t>
                      </a:r>
                    </a:p>
                  </a:txBody>
                  <a:tcPr marL="9525" marR="9525" marT="9525" marB="0" anchor="b"/>
                </a:tc>
                <a:tc>
                  <a:txBody>
                    <a:bodyPr/>
                    <a:lstStyle/>
                    <a:p>
                      <a:pPr algn="ctr" fontAlgn="b"/>
                      <a:r>
                        <a:rPr lang="en-US" sz="1400" u="none" strike="noStrike" kern="1200" dirty="0">
                          <a:solidFill>
                            <a:srgbClr val="FF0000"/>
                          </a:solidFill>
                          <a:effectLst/>
                          <a:latin typeface="+mn-lt"/>
                          <a:ea typeface="+mn-ea"/>
                          <a:cs typeface="+mn-cs"/>
                        </a:rPr>
                        <a:t>97%</a:t>
                      </a:r>
                    </a:p>
                  </a:txBody>
                  <a:tcPr marL="9525" marR="9525" marT="9525" marB="0" anchor="b"/>
                </a:tc>
                <a:tc>
                  <a:txBody>
                    <a:bodyPr/>
                    <a:lstStyle/>
                    <a:p>
                      <a:pPr algn="ctr" fontAlgn="b"/>
                      <a:endParaRPr lang="sk-SK" sz="1400" b="0" i="0" u="none" strike="noStrike" dirty="0">
                        <a:solidFill>
                          <a:srgbClr val="000000"/>
                        </a:solidFill>
                        <a:effectLst/>
                        <a:latin typeface="+mn-lt"/>
                      </a:endParaRPr>
                    </a:p>
                  </a:txBody>
                  <a:tcPr marL="0" marR="0" marT="0" marB="0" anchor="b">
                    <a:solidFill>
                      <a:schemeClr val="bg2">
                        <a:lumMod val="90000"/>
                      </a:schemeClr>
                    </a:solidFill>
                  </a:tcPr>
                </a:tc>
                <a:tc>
                  <a:txBody>
                    <a:bodyPr/>
                    <a:lstStyle/>
                    <a:p>
                      <a:pPr algn="ctr" fontAlgn="b"/>
                      <a:r>
                        <a:rPr lang="en-US" sz="1400" u="none" strike="noStrike" kern="1200" dirty="0">
                          <a:solidFill>
                            <a:srgbClr val="FF0000"/>
                          </a:solidFill>
                          <a:effectLst/>
                          <a:latin typeface="+mn-lt"/>
                          <a:ea typeface="+mn-ea"/>
                          <a:cs typeface="+mn-cs"/>
                        </a:rPr>
                        <a:t>Poor</a:t>
                      </a:r>
                    </a:p>
                  </a:txBody>
                  <a:tcPr marL="9525" marR="9525" marT="9525" marB="0" anchor="b"/>
                </a:tc>
                <a:tc>
                  <a:txBody>
                    <a:bodyPr/>
                    <a:lstStyle/>
                    <a:p>
                      <a:pPr algn="ctr" fontAlgn="b"/>
                      <a:r>
                        <a:rPr lang="en-US" sz="1400" u="none" strike="noStrike" kern="1200" dirty="0">
                          <a:solidFill>
                            <a:schemeClr val="tx1"/>
                          </a:solidFill>
                          <a:effectLst/>
                          <a:latin typeface="+mn-lt"/>
                          <a:ea typeface="+mn-ea"/>
                          <a:cs typeface="+mn-cs"/>
                        </a:rPr>
                        <a:t>3</a:t>
                      </a:r>
                    </a:p>
                  </a:txBody>
                  <a:tcPr marL="9525" marR="9525" marT="9525" marB="0" anchor="b"/>
                </a:tc>
                <a:tc>
                  <a:txBody>
                    <a:bodyPr/>
                    <a:lstStyle/>
                    <a:p>
                      <a:pPr algn="ctr" fontAlgn="b"/>
                      <a:r>
                        <a:rPr lang="en-US" sz="1400" u="none" strike="noStrike" kern="1200" dirty="0">
                          <a:solidFill>
                            <a:srgbClr val="FF0000"/>
                          </a:solidFill>
                          <a:effectLst/>
                          <a:latin typeface="+mn-lt"/>
                          <a:ea typeface="+mn-ea"/>
                          <a:cs typeface="+mn-cs"/>
                        </a:rPr>
                        <a:t>Poor</a:t>
                      </a:r>
                    </a:p>
                  </a:txBody>
                  <a:tcPr marL="9525" marR="9525" marT="9525" marB="0" anchor="b"/>
                </a:tc>
                <a:extLst>
                  <a:ext uri="{0D108BD9-81ED-4DB2-BD59-A6C34878D82A}">
                    <a16:rowId xmlns:a16="http://schemas.microsoft.com/office/drawing/2014/main" val="4001627165"/>
                  </a:ext>
                </a:extLst>
              </a:tr>
              <a:tr h="282149">
                <a:tc>
                  <a:txBody>
                    <a:bodyPr/>
                    <a:lstStyle/>
                    <a:p>
                      <a:pPr algn="l" fontAlgn="b"/>
                      <a:r>
                        <a:rPr lang="en-US" sz="1400" b="0" i="0" u="none" strike="noStrike" dirty="0">
                          <a:solidFill>
                            <a:srgbClr val="000000"/>
                          </a:solidFill>
                          <a:effectLst/>
                          <a:latin typeface="+mn-lt"/>
                        </a:rPr>
                        <a:t>Sunnyslope Elementary</a:t>
                      </a:r>
                    </a:p>
                  </a:txBody>
                  <a:tcPr marL="9525" marR="9525" marT="9525" marB="0" anchor="b"/>
                </a:tc>
                <a:tc>
                  <a:txBody>
                    <a:bodyPr/>
                    <a:lstStyle/>
                    <a:p>
                      <a:pPr algn="ctr" fontAlgn="b"/>
                      <a:r>
                        <a:rPr lang="en-US" sz="1400" u="none" strike="noStrike" kern="1200" dirty="0">
                          <a:solidFill>
                            <a:schemeClr val="dk1"/>
                          </a:solidFill>
                          <a:effectLst/>
                          <a:latin typeface="+mn-lt"/>
                          <a:ea typeface="+mn-ea"/>
                          <a:cs typeface="+mn-cs"/>
                        </a:rPr>
                        <a:t>295</a:t>
                      </a:r>
                    </a:p>
                  </a:txBody>
                  <a:tcPr marL="9525" marR="9525" marT="9525" marB="0" anchor="b"/>
                </a:tc>
                <a:tc>
                  <a:txBody>
                    <a:bodyPr/>
                    <a:lstStyle/>
                    <a:p>
                      <a:pPr algn="ctr" fontAlgn="b"/>
                      <a:r>
                        <a:rPr lang="en-US" sz="1400" u="none" strike="noStrike" kern="1200" dirty="0">
                          <a:solidFill>
                            <a:srgbClr val="FF0000"/>
                          </a:solidFill>
                          <a:effectLst/>
                          <a:latin typeface="+mn-lt"/>
                          <a:ea typeface="+mn-ea"/>
                          <a:cs typeface="+mn-cs"/>
                        </a:rPr>
                        <a:t>102%</a:t>
                      </a:r>
                    </a:p>
                  </a:txBody>
                  <a:tcPr marL="9525" marR="9525" marT="9525" marB="0" anchor="b"/>
                </a:tc>
                <a:tc>
                  <a:txBody>
                    <a:bodyPr/>
                    <a:lstStyle/>
                    <a:p>
                      <a:pPr algn="ctr" fontAlgn="b"/>
                      <a:r>
                        <a:rPr lang="sk-SK" sz="1400" u="none" strike="noStrike" dirty="0">
                          <a:effectLst/>
                          <a:latin typeface="+mn-lt"/>
                        </a:rPr>
                        <a:t> </a:t>
                      </a:r>
                      <a:endParaRPr lang="sk-SK" sz="1400" b="0" i="0" u="none" strike="noStrike" dirty="0">
                        <a:solidFill>
                          <a:srgbClr val="000000"/>
                        </a:solidFill>
                        <a:effectLst/>
                        <a:latin typeface="+mn-lt"/>
                      </a:endParaRPr>
                    </a:p>
                  </a:txBody>
                  <a:tcPr marL="0" marR="0" marT="0" marB="0" anchor="b">
                    <a:solidFill>
                      <a:schemeClr val="bg2">
                        <a:lumMod val="90000"/>
                      </a:schemeClr>
                    </a:solidFill>
                  </a:tcPr>
                </a:tc>
                <a:tc>
                  <a:txBody>
                    <a:bodyPr/>
                    <a:lstStyle/>
                    <a:p>
                      <a:pPr algn="ctr" fontAlgn="b"/>
                      <a:r>
                        <a:rPr lang="en-US" sz="1400" u="none" strike="noStrike" kern="1200" dirty="0">
                          <a:solidFill>
                            <a:schemeClr val="tx1"/>
                          </a:solidFill>
                          <a:effectLst/>
                          <a:latin typeface="+mn-lt"/>
                          <a:ea typeface="+mn-ea"/>
                          <a:cs typeface="+mn-cs"/>
                        </a:rPr>
                        <a:t>Good</a:t>
                      </a:r>
                    </a:p>
                  </a:txBody>
                  <a:tcPr marL="9525" marR="9525" marT="9525" marB="0" anchor="b"/>
                </a:tc>
                <a:tc>
                  <a:txBody>
                    <a:bodyPr/>
                    <a:lstStyle/>
                    <a:p>
                      <a:pPr algn="ctr" fontAlgn="b"/>
                      <a:r>
                        <a:rPr lang="en-US" sz="1400" u="none" strike="noStrike" kern="1200" dirty="0">
                          <a:solidFill>
                            <a:schemeClr val="tx1"/>
                          </a:solidFill>
                          <a:effectLst/>
                          <a:latin typeface="+mn-lt"/>
                          <a:ea typeface="+mn-ea"/>
                          <a:cs typeface="+mn-cs"/>
                        </a:rPr>
                        <a:t>3</a:t>
                      </a:r>
                    </a:p>
                  </a:txBody>
                  <a:tcPr marL="9525" marR="9525" marT="9525" marB="0" anchor="b"/>
                </a:tc>
                <a:tc>
                  <a:txBody>
                    <a:bodyPr/>
                    <a:lstStyle/>
                    <a:p>
                      <a:pPr algn="ctr" fontAlgn="b"/>
                      <a:r>
                        <a:rPr lang="en-US" sz="1400" u="none" strike="noStrike" kern="1200" dirty="0">
                          <a:solidFill>
                            <a:schemeClr val="tx1"/>
                          </a:solidFill>
                          <a:effectLst/>
                          <a:latin typeface="+mn-lt"/>
                          <a:ea typeface="+mn-ea"/>
                          <a:cs typeface="+mn-cs"/>
                        </a:rPr>
                        <a:t>Fair</a:t>
                      </a:r>
                    </a:p>
                  </a:txBody>
                  <a:tcPr marL="9525" marR="9525" marT="9525" marB="0" anchor="b"/>
                </a:tc>
                <a:extLst>
                  <a:ext uri="{0D108BD9-81ED-4DB2-BD59-A6C34878D82A}">
                    <a16:rowId xmlns:a16="http://schemas.microsoft.com/office/drawing/2014/main" val="10005"/>
                  </a:ext>
                </a:extLst>
              </a:tr>
              <a:tr h="268181">
                <a:tc>
                  <a:txBody>
                    <a:bodyPr/>
                    <a:lstStyle/>
                    <a:p>
                      <a:pPr algn="r" fontAlgn="b"/>
                      <a:r>
                        <a:rPr lang="en-US" sz="1400" b="1" u="none" strike="noStrike" dirty="0">
                          <a:effectLst/>
                          <a:latin typeface="+mn-lt"/>
                        </a:rPr>
                        <a:t>Elementary Total</a:t>
                      </a:r>
                      <a:endParaRPr lang="en-US" sz="1400" b="1" i="0" u="none" strike="noStrike" dirty="0">
                        <a:solidFill>
                          <a:srgbClr val="000000"/>
                        </a:solidFill>
                        <a:effectLst/>
                        <a:latin typeface="+mn-lt"/>
                      </a:endParaRPr>
                    </a:p>
                  </a:txBody>
                  <a:tcPr marL="0" marR="0" marT="0" marB="0" anchor="b">
                    <a:solidFill>
                      <a:schemeClr val="bg2">
                        <a:lumMod val="90000"/>
                      </a:schemeClr>
                    </a:solidFill>
                  </a:tcPr>
                </a:tc>
                <a:tc>
                  <a:txBody>
                    <a:bodyPr/>
                    <a:lstStyle/>
                    <a:p>
                      <a:pPr algn="ctr" fontAlgn="b"/>
                      <a:r>
                        <a:rPr lang="is-IS" sz="1400" b="1" u="none" strike="noStrike" dirty="0">
                          <a:effectLst/>
                          <a:latin typeface="+mn-lt"/>
                        </a:rPr>
                        <a:t>3,302</a:t>
                      </a:r>
                      <a:endParaRPr lang="is-IS" sz="1400" b="1" i="0" u="none" strike="noStrike" dirty="0">
                        <a:solidFill>
                          <a:srgbClr val="000000"/>
                        </a:solidFill>
                        <a:effectLst/>
                        <a:latin typeface="+mn-lt"/>
                      </a:endParaRPr>
                    </a:p>
                  </a:txBody>
                  <a:tcPr marL="0" marR="0" marT="0" marB="0" anchor="b">
                    <a:solidFill>
                      <a:schemeClr val="bg2">
                        <a:lumMod val="90000"/>
                      </a:schemeClr>
                    </a:solidFill>
                  </a:tcPr>
                </a:tc>
                <a:tc>
                  <a:txBody>
                    <a:bodyPr/>
                    <a:lstStyle/>
                    <a:p>
                      <a:pPr algn="ctr" fontAlgn="b"/>
                      <a:r>
                        <a:rPr lang="is-IS" sz="1400" b="1" u="none" strike="noStrike" dirty="0">
                          <a:effectLst/>
                          <a:latin typeface="+mn-lt"/>
                        </a:rPr>
                        <a:t>94%</a:t>
                      </a:r>
                      <a:endParaRPr lang="is-IS" sz="1400" b="1" i="0" u="none" strike="noStrike" dirty="0">
                        <a:solidFill>
                          <a:srgbClr val="000000"/>
                        </a:solidFill>
                        <a:effectLst/>
                        <a:latin typeface="+mn-lt"/>
                      </a:endParaRPr>
                    </a:p>
                  </a:txBody>
                  <a:tcPr marL="0" marR="0" marT="0" marB="0" anchor="b">
                    <a:solidFill>
                      <a:schemeClr val="bg2">
                        <a:lumMod val="90000"/>
                      </a:schemeClr>
                    </a:solidFill>
                  </a:tcPr>
                </a:tc>
                <a:tc>
                  <a:txBody>
                    <a:bodyPr/>
                    <a:lstStyle/>
                    <a:p>
                      <a:pPr algn="ctr" fontAlgn="b"/>
                      <a:r>
                        <a:rPr lang="is-IS" sz="1400" b="1" u="none" strike="noStrike" dirty="0">
                          <a:effectLst/>
                          <a:latin typeface="+mn-lt"/>
                        </a:rPr>
                        <a:t>89%</a:t>
                      </a:r>
                      <a:endParaRPr lang="is-IS" sz="1400" b="1" i="0" u="none" strike="noStrike" dirty="0">
                        <a:solidFill>
                          <a:srgbClr val="000000"/>
                        </a:solidFill>
                        <a:effectLst/>
                        <a:latin typeface="+mn-lt"/>
                      </a:endParaRPr>
                    </a:p>
                  </a:txBody>
                  <a:tcPr marL="0" marR="0" marT="0" marB="0" anchor="b">
                    <a:solidFill>
                      <a:schemeClr val="bg2">
                        <a:lumMod val="90000"/>
                      </a:schemeClr>
                    </a:solidFill>
                  </a:tcPr>
                </a:tc>
                <a:tc>
                  <a:txBody>
                    <a:bodyPr/>
                    <a:lstStyle/>
                    <a:p>
                      <a:pPr algn="ctr" fontAlgn="b"/>
                      <a:endParaRPr lang="is-IS" sz="1400" b="1" i="0" u="none" strike="noStrike" dirty="0">
                        <a:solidFill>
                          <a:srgbClr val="000000"/>
                        </a:solidFill>
                        <a:effectLst/>
                        <a:latin typeface="+mn-lt"/>
                      </a:endParaRPr>
                    </a:p>
                  </a:txBody>
                  <a:tcPr marL="0" marR="0" marT="0" marB="0" anchor="b">
                    <a:solidFill>
                      <a:schemeClr val="bg2">
                        <a:lumMod val="90000"/>
                      </a:schemeClr>
                    </a:solidFill>
                  </a:tcPr>
                </a:tc>
                <a:tc>
                  <a:txBody>
                    <a:bodyPr/>
                    <a:lstStyle/>
                    <a:p>
                      <a:pPr algn="ctr" fontAlgn="b"/>
                      <a:endParaRPr lang="is-IS" sz="1400" b="1" i="0" u="none" strike="noStrike" dirty="0">
                        <a:solidFill>
                          <a:srgbClr val="000000"/>
                        </a:solidFill>
                        <a:effectLst/>
                        <a:latin typeface="+mn-lt"/>
                      </a:endParaRPr>
                    </a:p>
                  </a:txBody>
                  <a:tcPr marL="0" marR="0" marT="0" marB="0" anchor="b">
                    <a:solidFill>
                      <a:schemeClr val="bg2">
                        <a:lumMod val="90000"/>
                      </a:schemeClr>
                    </a:solidFill>
                  </a:tcPr>
                </a:tc>
                <a:tc>
                  <a:txBody>
                    <a:bodyPr/>
                    <a:lstStyle/>
                    <a:p>
                      <a:pPr algn="ctr" fontAlgn="b"/>
                      <a:endParaRPr lang="is-IS" sz="1400" b="1" i="0" u="none" strike="noStrike" dirty="0">
                        <a:solidFill>
                          <a:srgbClr val="000000"/>
                        </a:solidFill>
                        <a:effectLst/>
                        <a:latin typeface="+mn-lt"/>
                      </a:endParaRPr>
                    </a:p>
                  </a:txBody>
                  <a:tcPr marL="0" marR="0" marT="0" marB="0" anchor="b">
                    <a:solidFill>
                      <a:schemeClr val="bg2">
                        <a:lumMod val="9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8070082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28699" y="294538"/>
            <a:ext cx="7421963" cy="1033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defTabSz="914400">
              <a:lnSpc>
                <a:spcPct val="90000"/>
              </a:lnSpc>
              <a:spcBef>
                <a:spcPct val="0"/>
              </a:spcBef>
              <a:spcAft>
                <a:spcPts val="600"/>
              </a:spcAft>
            </a:pPr>
            <a:r>
              <a:rPr lang="en-US" sz="3500" b="1" kern="1200" dirty="0">
                <a:solidFill>
                  <a:srgbClr val="FFFFFF"/>
                </a:solidFill>
                <a:latin typeface="+mj-lt"/>
                <a:ea typeface="+mj-ea"/>
                <a:cs typeface="+mj-cs"/>
              </a:rPr>
              <a:t> COMBINED DATA</a:t>
            </a:r>
          </a:p>
        </p:txBody>
      </p:sp>
      <p:pic>
        <p:nvPicPr>
          <p:cNvPr id="10" name="Picture 9" descr="A picture containing text, sign&#10;&#10;Description automatically generated">
            <a:extLst>
              <a:ext uri="{FF2B5EF4-FFF2-40B4-BE49-F238E27FC236}">
                <a16:creationId xmlns:a16="http://schemas.microsoft.com/office/drawing/2014/main" id="{7FF28B3A-6615-4DBA-8C51-B282ABE62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88" y="6001554"/>
            <a:ext cx="1016525" cy="711567"/>
          </a:xfrm>
          <a:prstGeom prst="rect">
            <a:avLst/>
          </a:prstGeom>
        </p:spPr>
      </p:pic>
      <p:graphicFrame>
        <p:nvGraphicFramePr>
          <p:cNvPr id="3" name="Table 2">
            <a:extLst>
              <a:ext uri="{FF2B5EF4-FFF2-40B4-BE49-F238E27FC236}">
                <a16:creationId xmlns:a16="http://schemas.microsoft.com/office/drawing/2014/main" id="{5EE23822-FCF9-CC0C-E694-CEB4A60EFAC1}"/>
              </a:ext>
            </a:extLst>
          </p:cNvPr>
          <p:cNvGraphicFramePr>
            <a:graphicFrameLocks noGrp="1"/>
          </p:cNvGraphicFramePr>
          <p:nvPr>
            <p:extLst>
              <p:ext uri="{D42A27DB-BD31-4B8C-83A1-F6EECF244321}">
                <p14:modId xmlns:p14="http://schemas.microsoft.com/office/powerpoint/2010/main" val="2563146091"/>
              </p:ext>
            </p:extLst>
          </p:nvPr>
        </p:nvGraphicFramePr>
        <p:xfrm>
          <a:off x="344512" y="1768736"/>
          <a:ext cx="8531978" cy="4087944"/>
        </p:xfrm>
        <a:graphic>
          <a:graphicData uri="http://schemas.openxmlformats.org/drawingml/2006/table">
            <a:tbl>
              <a:tblPr>
                <a:tableStyleId>{5C22544A-7EE6-4342-B048-85BDC9FD1C3A}</a:tableStyleId>
              </a:tblPr>
              <a:tblGrid>
                <a:gridCol w="2642934">
                  <a:extLst>
                    <a:ext uri="{9D8B030D-6E8A-4147-A177-3AD203B41FA5}">
                      <a16:colId xmlns:a16="http://schemas.microsoft.com/office/drawing/2014/main" val="20000"/>
                    </a:ext>
                  </a:extLst>
                </a:gridCol>
                <a:gridCol w="832142">
                  <a:extLst>
                    <a:ext uri="{9D8B030D-6E8A-4147-A177-3AD203B41FA5}">
                      <a16:colId xmlns:a16="http://schemas.microsoft.com/office/drawing/2014/main" val="20001"/>
                    </a:ext>
                  </a:extLst>
                </a:gridCol>
                <a:gridCol w="1158252">
                  <a:extLst>
                    <a:ext uri="{9D8B030D-6E8A-4147-A177-3AD203B41FA5}">
                      <a16:colId xmlns:a16="http://schemas.microsoft.com/office/drawing/2014/main" val="20004"/>
                    </a:ext>
                  </a:extLst>
                </a:gridCol>
                <a:gridCol w="888367">
                  <a:extLst>
                    <a:ext uri="{9D8B030D-6E8A-4147-A177-3AD203B41FA5}">
                      <a16:colId xmlns:a16="http://schemas.microsoft.com/office/drawing/2014/main" val="20006"/>
                    </a:ext>
                  </a:extLst>
                </a:gridCol>
                <a:gridCol w="1198622">
                  <a:extLst>
                    <a:ext uri="{9D8B030D-6E8A-4147-A177-3AD203B41FA5}">
                      <a16:colId xmlns:a16="http://schemas.microsoft.com/office/drawing/2014/main" val="1487578523"/>
                    </a:ext>
                  </a:extLst>
                </a:gridCol>
                <a:gridCol w="791771">
                  <a:extLst>
                    <a:ext uri="{9D8B030D-6E8A-4147-A177-3AD203B41FA5}">
                      <a16:colId xmlns:a16="http://schemas.microsoft.com/office/drawing/2014/main" val="3632778014"/>
                    </a:ext>
                  </a:extLst>
                </a:gridCol>
                <a:gridCol w="1019890">
                  <a:extLst>
                    <a:ext uri="{9D8B030D-6E8A-4147-A177-3AD203B41FA5}">
                      <a16:colId xmlns:a16="http://schemas.microsoft.com/office/drawing/2014/main" val="4095317843"/>
                    </a:ext>
                  </a:extLst>
                </a:gridCol>
              </a:tblGrid>
              <a:tr h="1095820">
                <a:tc>
                  <a:txBody>
                    <a:bodyPr/>
                    <a:lstStyle/>
                    <a:p>
                      <a:pPr algn="ctr" fontAlgn="b"/>
                      <a:r>
                        <a:rPr lang="en-US" sz="1400" b="1" u="none" strike="noStrike" dirty="0">
                          <a:solidFill>
                            <a:schemeClr val="bg1"/>
                          </a:solidFill>
                          <a:effectLst/>
                          <a:latin typeface="+mn-lt"/>
                        </a:rPr>
                        <a:t>School</a:t>
                      </a:r>
                      <a:endParaRPr lang="en-US" sz="1400" b="1" i="0" u="none" strike="noStrike" dirty="0">
                        <a:solidFill>
                          <a:schemeClr val="bg1"/>
                        </a:solidFill>
                        <a:effectLst/>
                        <a:latin typeface="+mn-lt"/>
                      </a:endParaRPr>
                    </a:p>
                  </a:txBody>
                  <a:tcPr marL="0" marR="0" marT="0" marB="0" anchor="b">
                    <a:solidFill>
                      <a:srgbClr val="0070C0"/>
                    </a:solidFill>
                  </a:tcPr>
                </a:tc>
                <a:tc>
                  <a:txBody>
                    <a:bodyPr/>
                    <a:lstStyle/>
                    <a:p>
                      <a:pPr algn="ctr" fontAlgn="b"/>
                      <a:r>
                        <a:rPr lang="en-US" sz="1400" b="1" u="none" strike="noStrike" dirty="0">
                          <a:solidFill>
                            <a:schemeClr val="bg1"/>
                          </a:solidFill>
                          <a:effectLst/>
                          <a:latin typeface="+mn-lt"/>
                        </a:rPr>
                        <a:t>Permanent Capacity</a:t>
                      </a:r>
                      <a:endParaRPr lang="en-US" sz="1400" b="1" i="0" u="none" strike="noStrike" dirty="0">
                        <a:solidFill>
                          <a:schemeClr val="bg1"/>
                        </a:solidFill>
                        <a:effectLst/>
                        <a:latin typeface="+mn-lt"/>
                      </a:endParaRPr>
                    </a:p>
                  </a:txBody>
                  <a:tcPr marL="0" marR="0" marT="0" marB="0" anchor="b">
                    <a:solidFill>
                      <a:srgbClr val="0070C0"/>
                    </a:solidFill>
                  </a:tcPr>
                </a:tc>
                <a:tc>
                  <a:txBody>
                    <a:bodyPr/>
                    <a:lstStyle/>
                    <a:p>
                      <a:pPr algn="ctr" fontAlgn="b"/>
                      <a:r>
                        <a:rPr lang="en-US" sz="1400" b="1" u="none" strike="noStrike" dirty="0">
                          <a:solidFill>
                            <a:schemeClr val="bg1"/>
                          </a:solidFill>
                          <a:effectLst/>
                          <a:latin typeface="+mn-lt"/>
                        </a:rPr>
                        <a:t>Current Utilization w/o Portables</a:t>
                      </a:r>
                      <a:endParaRPr lang="en-US" sz="1400" b="1" i="0" u="none" strike="noStrike" dirty="0">
                        <a:solidFill>
                          <a:schemeClr val="bg1"/>
                        </a:solidFill>
                        <a:effectLst/>
                        <a:latin typeface="+mn-lt"/>
                      </a:endParaRPr>
                    </a:p>
                  </a:txBody>
                  <a:tcPr marL="0" marR="0" marT="0" marB="0" anchor="b">
                    <a:solidFill>
                      <a:srgbClr val="0070C0"/>
                    </a:solidFill>
                  </a:tcPr>
                </a:tc>
                <a:tc>
                  <a:txBody>
                    <a:bodyPr/>
                    <a:lstStyle/>
                    <a:p>
                      <a:pPr algn="ctr" fontAlgn="b"/>
                      <a:r>
                        <a:rPr lang="en-US" sz="1400" b="1" u="none" strike="noStrike" dirty="0">
                          <a:solidFill>
                            <a:schemeClr val="bg1"/>
                          </a:solidFill>
                          <a:effectLst/>
                          <a:latin typeface="+mn-lt"/>
                        </a:rPr>
                        <a:t>Projected</a:t>
                      </a:r>
                    </a:p>
                    <a:p>
                      <a:pPr algn="ctr" fontAlgn="b"/>
                      <a:r>
                        <a:rPr lang="en-US" sz="1400" b="1" u="none" strike="noStrike" dirty="0">
                          <a:solidFill>
                            <a:schemeClr val="bg1"/>
                          </a:solidFill>
                          <a:effectLst/>
                          <a:latin typeface="+mn-lt"/>
                        </a:rPr>
                        <a:t>Utilization </a:t>
                      </a:r>
                    </a:p>
                    <a:p>
                      <a:pPr algn="ctr" fontAlgn="b"/>
                      <a:r>
                        <a:rPr lang="en-US" sz="1400" b="1" u="none" strike="noStrike" dirty="0">
                          <a:solidFill>
                            <a:schemeClr val="bg1"/>
                          </a:solidFill>
                          <a:effectLst/>
                          <a:latin typeface="+mn-lt"/>
                        </a:rPr>
                        <a:t>2029-30</a:t>
                      </a:r>
                      <a:endParaRPr lang="en-US" sz="1400" b="1" i="0" u="none" strike="noStrike" dirty="0">
                        <a:solidFill>
                          <a:schemeClr val="bg1"/>
                        </a:solidFill>
                        <a:effectLst/>
                        <a:latin typeface="+mn-lt"/>
                      </a:endParaRPr>
                    </a:p>
                  </a:txBody>
                  <a:tcPr marL="0" marR="0" marT="0" marB="0" anchor="b">
                    <a:solidFill>
                      <a:srgbClr val="0070C0"/>
                    </a:solidFill>
                  </a:tcPr>
                </a:tc>
                <a:tc>
                  <a:txBody>
                    <a:bodyPr/>
                    <a:lstStyle/>
                    <a:p>
                      <a:pPr algn="ctr" fontAlgn="b"/>
                      <a:r>
                        <a:rPr lang="en-US" sz="1400" b="1" u="none" strike="noStrike" dirty="0">
                          <a:solidFill>
                            <a:schemeClr val="bg1"/>
                          </a:solidFill>
                          <a:effectLst/>
                          <a:latin typeface="+mn-lt"/>
                        </a:rPr>
                        <a:t>Physical Condition Description</a:t>
                      </a:r>
                      <a:endParaRPr lang="en-US" sz="1400" b="1" i="0" u="none" strike="noStrike" dirty="0">
                        <a:solidFill>
                          <a:schemeClr val="bg1"/>
                        </a:solidFill>
                        <a:effectLst/>
                        <a:latin typeface="+mn-lt"/>
                      </a:endParaRPr>
                    </a:p>
                  </a:txBody>
                  <a:tcPr marL="0" marR="0" marT="0" marB="0" anchor="b">
                    <a:solidFill>
                      <a:srgbClr val="0070C0"/>
                    </a:solidFill>
                  </a:tcPr>
                </a:tc>
                <a:tc>
                  <a:txBody>
                    <a:bodyPr/>
                    <a:lstStyle/>
                    <a:p>
                      <a:pPr marL="0" algn="ctr" defTabSz="914400" rtl="0" eaLnBrk="1" fontAlgn="b" latinLnBrk="0" hangingPunct="1"/>
                      <a:r>
                        <a:rPr lang="en-US" sz="1400" b="1" u="none" strike="noStrike" kern="1200" dirty="0">
                          <a:solidFill>
                            <a:schemeClr val="bg1"/>
                          </a:solidFill>
                          <a:effectLst/>
                          <a:latin typeface="+mn-lt"/>
                          <a:ea typeface="+mn-ea"/>
                          <a:cs typeface="+mn-cs"/>
                        </a:rPr>
                        <a:t>Clean Energy Audit Priority</a:t>
                      </a:r>
                    </a:p>
                  </a:txBody>
                  <a:tcPr marL="0" marR="0" marT="0" marB="0" anchor="b">
                    <a:solidFill>
                      <a:srgbClr val="0070C0"/>
                    </a:solidFill>
                  </a:tcPr>
                </a:tc>
                <a:tc>
                  <a:txBody>
                    <a:bodyPr/>
                    <a:lstStyle/>
                    <a:p>
                      <a:pPr marL="0" algn="ctr" defTabSz="914400" rtl="0" eaLnBrk="1" fontAlgn="b" latinLnBrk="0" hangingPunct="1"/>
                      <a:r>
                        <a:rPr lang="en-US" sz="1400" b="1" u="none" strike="noStrike" kern="1200" dirty="0">
                          <a:solidFill>
                            <a:schemeClr val="bg1"/>
                          </a:solidFill>
                          <a:effectLst/>
                          <a:latin typeface="+mn-lt"/>
                          <a:ea typeface="+mn-ea"/>
                          <a:cs typeface="+mn-cs"/>
                        </a:rPr>
                        <a:t>Functional Adequacy Description</a:t>
                      </a:r>
                    </a:p>
                  </a:txBody>
                  <a:tcPr marL="0" marR="0" marT="0" marB="0" anchor="b">
                    <a:solidFill>
                      <a:srgbClr val="0070C0"/>
                    </a:solidFill>
                  </a:tcPr>
                </a:tc>
                <a:extLst>
                  <a:ext uri="{0D108BD9-81ED-4DB2-BD59-A6C34878D82A}">
                    <a16:rowId xmlns:a16="http://schemas.microsoft.com/office/drawing/2014/main" val="10000"/>
                  </a:ext>
                </a:extLst>
              </a:tr>
              <a:tr h="249822">
                <a:tc>
                  <a:txBody>
                    <a:bodyPr/>
                    <a:lstStyle/>
                    <a:p>
                      <a:pPr algn="r" fontAlgn="b"/>
                      <a:r>
                        <a:rPr lang="en-US" sz="1400" b="1" u="none" strike="noStrike" dirty="0">
                          <a:effectLst/>
                          <a:latin typeface="+mn-lt"/>
                        </a:rPr>
                        <a:t>Elementary Total</a:t>
                      </a:r>
                      <a:endParaRPr lang="en-US" sz="1400" b="1" i="0" u="none" strike="noStrike" dirty="0">
                        <a:solidFill>
                          <a:srgbClr val="000000"/>
                        </a:solidFill>
                        <a:effectLst/>
                        <a:latin typeface="+mn-lt"/>
                      </a:endParaRPr>
                    </a:p>
                  </a:txBody>
                  <a:tcPr marL="0" marR="0" marT="0" marB="0" anchor="b">
                    <a:solidFill>
                      <a:schemeClr val="bg2">
                        <a:lumMod val="90000"/>
                      </a:schemeClr>
                    </a:solidFill>
                  </a:tcPr>
                </a:tc>
                <a:tc>
                  <a:txBody>
                    <a:bodyPr/>
                    <a:lstStyle/>
                    <a:p>
                      <a:pPr algn="ctr" fontAlgn="b"/>
                      <a:r>
                        <a:rPr lang="is-IS" sz="1400" b="1" u="none" strike="noStrike" dirty="0">
                          <a:effectLst/>
                          <a:latin typeface="+mn-lt"/>
                        </a:rPr>
                        <a:t>3,302</a:t>
                      </a:r>
                      <a:endParaRPr lang="is-IS" sz="1400" b="1" i="0" u="none" strike="noStrike" dirty="0">
                        <a:solidFill>
                          <a:srgbClr val="000000"/>
                        </a:solidFill>
                        <a:effectLst/>
                        <a:latin typeface="+mn-lt"/>
                      </a:endParaRPr>
                    </a:p>
                  </a:txBody>
                  <a:tcPr marL="0" marR="0" marT="0" marB="0" anchor="b">
                    <a:solidFill>
                      <a:schemeClr val="bg2">
                        <a:lumMod val="90000"/>
                      </a:schemeClr>
                    </a:solidFill>
                  </a:tcPr>
                </a:tc>
                <a:tc>
                  <a:txBody>
                    <a:bodyPr/>
                    <a:lstStyle/>
                    <a:p>
                      <a:pPr algn="ctr" fontAlgn="b"/>
                      <a:r>
                        <a:rPr lang="is-IS" sz="1400" b="1" u="none" strike="noStrike" dirty="0">
                          <a:effectLst/>
                          <a:latin typeface="+mn-lt"/>
                        </a:rPr>
                        <a:t>94%</a:t>
                      </a:r>
                      <a:endParaRPr lang="is-IS" sz="1400" b="1" i="0" u="none" strike="noStrike" dirty="0">
                        <a:solidFill>
                          <a:srgbClr val="000000"/>
                        </a:solidFill>
                        <a:effectLst/>
                        <a:latin typeface="+mn-lt"/>
                      </a:endParaRPr>
                    </a:p>
                  </a:txBody>
                  <a:tcPr marL="0" marR="0" marT="0" marB="0" anchor="b">
                    <a:solidFill>
                      <a:schemeClr val="bg2">
                        <a:lumMod val="90000"/>
                      </a:schemeClr>
                    </a:solidFill>
                  </a:tcPr>
                </a:tc>
                <a:tc>
                  <a:txBody>
                    <a:bodyPr/>
                    <a:lstStyle/>
                    <a:p>
                      <a:pPr algn="ctr" fontAlgn="b"/>
                      <a:r>
                        <a:rPr lang="is-IS" sz="1400" b="1" u="none" strike="noStrike" dirty="0">
                          <a:effectLst/>
                          <a:latin typeface="+mn-lt"/>
                        </a:rPr>
                        <a:t>89%</a:t>
                      </a:r>
                      <a:endParaRPr lang="is-IS" sz="1400" b="1" i="0" u="none" strike="noStrike" dirty="0">
                        <a:solidFill>
                          <a:srgbClr val="000000"/>
                        </a:solidFill>
                        <a:effectLst/>
                        <a:latin typeface="+mn-lt"/>
                      </a:endParaRPr>
                    </a:p>
                  </a:txBody>
                  <a:tcPr marL="0" marR="0" marT="0" marB="0" anchor="b">
                    <a:solidFill>
                      <a:schemeClr val="bg2">
                        <a:lumMod val="90000"/>
                      </a:schemeClr>
                    </a:solidFill>
                  </a:tcPr>
                </a:tc>
                <a:tc>
                  <a:txBody>
                    <a:bodyPr/>
                    <a:lstStyle/>
                    <a:p>
                      <a:pPr algn="ctr" fontAlgn="b"/>
                      <a:endParaRPr lang="is-IS" sz="1400" b="1" i="0" u="none" strike="noStrike" dirty="0">
                        <a:solidFill>
                          <a:srgbClr val="000000"/>
                        </a:solidFill>
                        <a:effectLst/>
                        <a:latin typeface="+mn-lt"/>
                      </a:endParaRPr>
                    </a:p>
                  </a:txBody>
                  <a:tcPr marL="0" marR="0" marT="0" marB="0" anchor="b">
                    <a:solidFill>
                      <a:schemeClr val="bg2">
                        <a:lumMod val="90000"/>
                      </a:schemeClr>
                    </a:solidFill>
                  </a:tcPr>
                </a:tc>
                <a:tc>
                  <a:txBody>
                    <a:bodyPr/>
                    <a:lstStyle/>
                    <a:p>
                      <a:pPr marL="0" algn="ctr" defTabSz="914400" rtl="0" eaLnBrk="1" fontAlgn="b" latinLnBrk="0" hangingPunct="1"/>
                      <a:endParaRPr lang="is-IS" sz="1400" b="1" u="none" strike="noStrike" kern="1200" dirty="0">
                        <a:solidFill>
                          <a:schemeClr val="bg1"/>
                        </a:solidFill>
                        <a:effectLst/>
                        <a:latin typeface="+mn-lt"/>
                        <a:ea typeface="+mn-ea"/>
                        <a:cs typeface="+mn-cs"/>
                      </a:endParaRPr>
                    </a:p>
                  </a:txBody>
                  <a:tcPr marL="0" marR="0" marT="0" marB="0" anchor="b">
                    <a:solidFill>
                      <a:schemeClr val="bg2">
                        <a:lumMod val="90000"/>
                      </a:schemeClr>
                    </a:solidFill>
                  </a:tcPr>
                </a:tc>
                <a:tc>
                  <a:txBody>
                    <a:bodyPr/>
                    <a:lstStyle/>
                    <a:p>
                      <a:pPr marL="0" algn="ctr" defTabSz="914400" rtl="0" eaLnBrk="1" fontAlgn="b" latinLnBrk="0" hangingPunct="1"/>
                      <a:endParaRPr lang="is-IS" sz="1400" b="1" u="none" strike="noStrike" kern="1200" dirty="0">
                        <a:solidFill>
                          <a:schemeClr val="bg1"/>
                        </a:solidFill>
                        <a:effectLst/>
                        <a:latin typeface="+mn-lt"/>
                        <a:ea typeface="+mn-ea"/>
                        <a:cs typeface="+mn-cs"/>
                      </a:endParaRPr>
                    </a:p>
                  </a:txBody>
                  <a:tcPr marL="0" marR="0" marT="0" marB="0" anchor="b">
                    <a:solidFill>
                      <a:schemeClr val="bg2">
                        <a:lumMod val="90000"/>
                      </a:schemeClr>
                    </a:solidFill>
                  </a:tcPr>
                </a:tc>
                <a:extLst>
                  <a:ext uri="{0D108BD9-81ED-4DB2-BD59-A6C34878D82A}">
                    <a16:rowId xmlns:a16="http://schemas.microsoft.com/office/drawing/2014/main" val="10006"/>
                  </a:ext>
                </a:extLst>
              </a:tr>
              <a:tr h="249822">
                <a:tc>
                  <a:txBody>
                    <a:bodyPr/>
                    <a:lstStyle/>
                    <a:p>
                      <a:pPr algn="l" fontAlgn="b"/>
                      <a:r>
                        <a:rPr lang="en-US" sz="1400" b="0" i="0" u="none" strike="noStrike" dirty="0">
                          <a:solidFill>
                            <a:srgbClr val="000000"/>
                          </a:solidFill>
                          <a:effectLst/>
                          <a:latin typeface="+mn-lt"/>
                        </a:rPr>
                        <a:t>Orchard Middle School</a:t>
                      </a:r>
                    </a:p>
                  </a:txBody>
                  <a:tcPr marL="0" marR="0" marT="0" marB="0" anchor="b"/>
                </a:tc>
                <a:tc>
                  <a:txBody>
                    <a:bodyPr/>
                    <a:lstStyle/>
                    <a:p>
                      <a:pPr algn="ctr" fontAlgn="b"/>
                      <a:r>
                        <a:rPr lang="en-US" sz="1400" b="0" i="0" u="none" strike="noStrike" dirty="0">
                          <a:solidFill>
                            <a:srgbClr val="000000"/>
                          </a:solidFill>
                          <a:effectLst/>
                          <a:latin typeface="+mn-lt"/>
                        </a:rPr>
                        <a:t>530</a:t>
                      </a:r>
                      <a:endParaRPr lang="ru-RU" sz="1400" b="0" i="0" u="none" strike="noStrike" dirty="0">
                        <a:solidFill>
                          <a:srgbClr val="000000"/>
                        </a:solidFill>
                        <a:effectLst/>
                        <a:latin typeface="+mn-lt"/>
                      </a:endParaRPr>
                    </a:p>
                  </a:txBody>
                  <a:tcPr marL="0" marR="0" marT="0" marB="0" anchor="b"/>
                </a:tc>
                <a:tc>
                  <a:txBody>
                    <a:bodyPr/>
                    <a:lstStyle/>
                    <a:p>
                      <a:pPr algn="ctr" fontAlgn="b"/>
                      <a:r>
                        <a:rPr lang="is-IS" sz="1400" b="0" i="0" u="none" strike="noStrike" dirty="0">
                          <a:solidFill>
                            <a:srgbClr val="000000"/>
                          </a:solidFill>
                          <a:effectLst/>
                          <a:latin typeface="+mn-lt"/>
                        </a:rPr>
                        <a:t>78%</a:t>
                      </a:r>
                    </a:p>
                  </a:txBody>
                  <a:tcPr marL="0" marR="0" marT="0" marB="0" anchor="b"/>
                </a:tc>
                <a:tc>
                  <a:txBody>
                    <a:bodyPr/>
                    <a:lstStyle/>
                    <a:p>
                      <a:pPr algn="ctr" fontAlgn="b"/>
                      <a:endParaRPr lang="sk-SK" sz="1400" b="0" i="0" u="none" strike="noStrike" dirty="0">
                        <a:solidFill>
                          <a:srgbClr val="000000"/>
                        </a:solidFill>
                        <a:effectLst/>
                        <a:latin typeface="+mn-lt"/>
                      </a:endParaRPr>
                    </a:p>
                  </a:txBody>
                  <a:tcPr marL="0" marR="0" marT="0" marB="0" anchor="b">
                    <a:solidFill>
                      <a:schemeClr val="bg2">
                        <a:lumMod val="90000"/>
                      </a:schemeClr>
                    </a:solidFill>
                  </a:tcPr>
                </a:tc>
                <a:tc>
                  <a:txBody>
                    <a:bodyPr/>
                    <a:lstStyle/>
                    <a:p>
                      <a:pPr algn="ctr" fontAlgn="b"/>
                      <a:r>
                        <a:rPr lang="en-US" sz="1400" b="0" i="0" u="none" strike="noStrike" dirty="0">
                          <a:solidFill>
                            <a:srgbClr val="000000"/>
                          </a:solidFill>
                          <a:effectLst/>
                          <a:latin typeface="+mn-lt"/>
                        </a:rPr>
                        <a:t>Fair</a:t>
                      </a:r>
                    </a:p>
                  </a:txBody>
                  <a:tcPr marL="0" marR="0" marT="0" marB="0" anchor="ctr">
                    <a:solidFill>
                      <a:srgbClr val="EAEFF8"/>
                    </a:solidFill>
                  </a:tcPr>
                </a:tc>
                <a:tc>
                  <a:txBody>
                    <a:bodyPr/>
                    <a:lstStyle/>
                    <a:p>
                      <a:pPr marL="0" algn="ctr" defTabSz="914400" rtl="0" eaLnBrk="1" fontAlgn="b" latinLnBrk="0" hangingPunct="1"/>
                      <a:r>
                        <a:rPr lang="is-IS" sz="1400" b="0" i="0" u="none" strike="noStrike" kern="1200" dirty="0">
                          <a:solidFill>
                            <a:schemeClr val="tx1"/>
                          </a:solidFill>
                          <a:effectLst/>
                          <a:latin typeface="+mn-lt"/>
                          <a:ea typeface="+mn-ea"/>
                          <a:cs typeface="+mn-cs"/>
                        </a:rPr>
                        <a:t>2</a:t>
                      </a:r>
                    </a:p>
                  </a:txBody>
                  <a:tcPr marL="0" marR="0" marT="0" marB="0" anchor="b">
                    <a:solidFill>
                      <a:srgbClr val="EAEFF8"/>
                    </a:solidFill>
                  </a:tcPr>
                </a:tc>
                <a:tc>
                  <a:txBody>
                    <a:bodyPr/>
                    <a:lstStyle/>
                    <a:p>
                      <a:pPr algn="ctr" fontAlgn="b"/>
                      <a:r>
                        <a:rPr lang="en-US" sz="1400" b="0" i="0" u="none" strike="noStrike" dirty="0">
                          <a:solidFill>
                            <a:srgbClr val="000000"/>
                          </a:solidFill>
                          <a:effectLst/>
                          <a:latin typeface="+mn-lt"/>
                        </a:rPr>
                        <a:t>Fair</a:t>
                      </a:r>
                    </a:p>
                  </a:txBody>
                  <a:tcPr marL="0" marR="0" marT="0" marB="0" anchor="ctr">
                    <a:solidFill>
                      <a:srgbClr val="EAEFF8"/>
                    </a:solidFill>
                  </a:tcPr>
                </a:tc>
                <a:extLst>
                  <a:ext uri="{0D108BD9-81ED-4DB2-BD59-A6C34878D82A}">
                    <a16:rowId xmlns:a16="http://schemas.microsoft.com/office/drawing/2014/main" val="1898587739"/>
                  </a:ext>
                </a:extLst>
              </a:tr>
              <a:tr h="249822">
                <a:tc>
                  <a:txBody>
                    <a:bodyPr/>
                    <a:lstStyle/>
                    <a:p>
                      <a:pPr algn="l" fontAlgn="b"/>
                      <a:r>
                        <a:rPr lang="en-US" sz="1400" b="0" i="0" u="none" strike="noStrike" dirty="0">
                          <a:solidFill>
                            <a:srgbClr val="000000"/>
                          </a:solidFill>
                          <a:effectLst/>
                          <a:latin typeface="+mn-lt"/>
                        </a:rPr>
                        <a:t>Pioneer Middle School</a:t>
                      </a:r>
                    </a:p>
                  </a:txBody>
                  <a:tcPr marL="0" marR="0" marT="0" marB="0" anchor="b"/>
                </a:tc>
                <a:tc>
                  <a:txBody>
                    <a:bodyPr/>
                    <a:lstStyle/>
                    <a:p>
                      <a:pPr algn="ctr" fontAlgn="b"/>
                      <a:r>
                        <a:rPr lang="en-US" sz="1400" b="0" i="0" u="none" strike="noStrike" dirty="0">
                          <a:solidFill>
                            <a:srgbClr val="000000"/>
                          </a:solidFill>
                          <a:effectLst/>
                          <a:latin typeface="+mn-lt"/>
                        </a:rPr>
                        <a:t>686</a:t>
                      </a:r>
                      <a:endParaRPr lang="ru-RU" sz="1400" b="0" i="0" u="none" strike="noStrike" dirty="0">
                        <a:solidFill>
                          <a:srgbClr val="000000"/>
                        </a:solidFill>
                        <a:effectLst/>
                        <a:latin typeface="+mn-lt"/>
                      </a:endParaRPr>
                    </a:p>
                  </a:txBody>
                  <a:tcPr marL="0" marR="0" marT="0" marB="0" anchor="b"/>
                </a:tc>
                <a:tc>
                  <a:txBody>
                    <a:bodyPr/>
                    <a:lstStyle/>
                    <a:p>
                      <a:pPr algn="ctr" fontAlgn="b"/>
                      <a:r>
                        <a:rPr lang="is-IS" sz="1400" b="0" i="0" u="none" strike="noStrike" dirty="0">
                          <a:solidFill>
                            <a:srgbClr val="000000"/>
                          </a:solidFill>
                          <a:effectLst/>
                          <a:latin typeface="+mn-lt"/>
                        </a:rPr>
                        <a:t>77%</a:t>
                      </a:r>
                    </a:p>
                  </a:txBody>
                  <a:tcPr marL="0" marR="0" marT="0" marB="0" anchor="b"/>
                </a:tc>
                <a:tc>
                  <a:txBody>
                    <a:bodyPr/>
                    <a:lstStyle/>
                    <a:p>
                      <a:pPr algn="ctr" fontAlgn="b"/>
                      <a:endParaRPr lang="sk-SK" sz="1400" b="0" i="0" u="none" strike="noStrike" dirty="0">
                        <a:solidFill>
                          <a:srgbClr val="000000"/>
                        </a:solidFill>
                        <a:effectLst/>
                        <a:latin typeface="+mn-lt"/>
                      </a:endParaRPr>
                    </a:p>
                  </a:txBody>
                  <a:tcPr marL="0" marR="0" marT="0" marB="0" anchor="b">
                    <a:solidFill>
                      <a:schemeClr val="bg2">
                        <a:lumMod val="90000"/>
                      </a:schemeClr>
                    </a:solidFill>
                  </a:tcPr>
                </a:tc>
                <a:tc>
                  <a:txBody>
                    <a:bodyPr/>
                    <a:lstStyle/>
                    <a:p>
                      <a:pPr algn="ctr" fontAlgn="b"/>
                      <a:r>
                        <a:rPr lang="en-US" sz="1400" b="0" i="0" u="none" strike="noStrike" dirty="0">
                          <a:solidFill>
                            <a:srgbClr val="000000"/>
                          </a:solidFill>
                          <a:effectLst/>
                          <a:latin typeface="+mn-lt"/>
                        </a:rPr>
                        <a:t>Fair</a:t>
                      </a:r>
                    </a:p>
                  </a:txBody>
                  <a:tcPr marL="0" marR="0" marT="0" marB="0" anchor="ctr">
                    <a:solidFill>
                      <a:srgbClr val="EAEFF8"/>
                    </a:solidFill>
                  </a:tcPr>
                </a:tc>
                <a:tc>
                  <a:txBody>
                    <a:bodyPr/>
                    <a:lstStyle/>
                    <a:p>
                      <a:pPr marL="0" algn="ctr" defTabSz="914400" rtl="0" eaLnBrk="1" fontAlgn="b" latinLnBrk="0" hangingPunct="1"/>
                      <a:r>
                        <a:rPr lang="is-IS" sz="1400" b="0" i="0" u="none" strike="noStrike" kern="1200" dirty="0">
                          <a:solidFill>
                            <a:schemeClr val="tx1"/>
                          </a:solidFill>
                          <a:effectLst/>
                          <a:latin typeface="+mn-lt"/>
                          <a:ea typeface="+mn-ea"/>
                          <a:cs typeface="+mn-cs"/>
                        </a:rPr>
                        <a:t>2</a:t>
                      </a:r>
                    </a:p>
                  </a:txBody>
                  <a:tcPr marL="0" marR="0" marT="0" marB="0" anchor="b">
                    <a:solidFill>
                      <a:srgbClr val="EAEFF8"/>
                    </a:solidFill>
                  </a:tcPr>
                </a:tc>
                <a:tc>
                  <a:txBody>
                    <a:bodyPr/>
                    <a:lstStyle/>
                    <a:p>
                      <a:pPr algn="ctr" fontAlgn="b"/>
                      <a:r>
                        <a:rPr lang="en-US" sz="1400" b="0" i="0" u="none" strike="noStrike" dirty="0">
                          <a:solidFill>
                            <a:srgbClr val="000000"/>
                          </a:solidFill>
                          <a:effectLst/>
                          <a:latin typeface="+mn-lt"/>
                        </a:rPr>
                        <a:t>Good</a:t>
                      </a:r>
                    </a:p>
                  </a:txBody>
                  <a:tcPr marL="0" marR="0" marT="0" marB="0" anchor="ctr">
                    <a:solidFill>
                      <a:srgbClr val="EAEFF8"/>
                    </a:solidFill>
                  </a:tcPr>
                </a:tc>
                <a:extLst>
                  <a:ext uri="{0D108BD9-81ED-4DB2-BD59-A6C34878D82A}">
                    <a16:rowId xmlns:a16="http://schemas.microsoft.com/office/drawing/2014/main" val="2488305012"/>
                  </a:ext>
                </a:extLst>
              </a:tr>
              <a:tr h="244082">
                <a:tc>
                  <a:txBody>
                    <a:bodyPr/>
                    <a:lstStyle/>
                    <a:p>
                      <a:pPr algn="l" fontAlgn="b"/>
                      <a:r>
                        <a:rPr lang="en-US" sz="1400" b="0" i="0" u="none" strike="noStrike" dirty="0">
                          <a:solidFill>
                            <a:srgbClr val="000000"/>
                          </a:solidFill>
                          <a:effectLst/>
                          <a:latin typeface="+mn-lt"/>
                        </a:rPr>
                        <a:t>Foothills Middle School (Gym/Main)</a:t>
                      </a:r>
                    </a:p>
                  </a:txBody>
                  <a:tcPr marL="0" marR="0" marT="0" marB="0" anchor="b"/>
                </a:tc>
                <a:tc>
                  <a:txBody>
                    <a:bodyPr/>
                    <a:lstStyle/>
                    <a:p>
                      <a:pPr algn="ctr" fontAlgn="b"/>
                      <a:r>
                        <a:rPr lang="en-US" sz="1400" b="0" i="0" u="none" strike="noStrike" dirty="0">
                          <a:solidFill>
                            <a:srgbClr val="000000"/>
                          </a:solidFill>
                          <a:effectLst/>
                          <a:latin typeface="+mn-lt"/>
                        </a:rPr>
                        <a:t>615</a:t>
                      </a:r>
                      <a:endParaRPr lang="ru-RU" sz="1400" b="0" i="0" u="none" strike="noStrike" dirty="0">
                        <a:solidFill>
                          <a:srgbClr val="000000"/>
                        </a:solidFill>
                        <a:effectLst/>
                        <a:latin typeface="+mn-lt"/>
                      </a:endParaRPr>
                    </a:p>
                  </a:txBody>
                  <a:tcPr marL="0" marR="0" marT="0" marB="0" anchor="b"/>
                </a:tc>
                <a:tc>
                  <a:txBody>
                    <a:bodyPr/>
                    <a:lstStyle/>
                    <a:p>
                      <a:pPr algn="ctr" fontAlgn="b"/>
                      <a:r>
                        <a:rPr lang="is-IS" sz="1400" b="0" i="0" u="none" strike="noStrike" dirty="0">
                          <a:solidFill>
                            <a:srgbClr val="FF0000"/>
                          </a:solidFill>
                          <a:effectLst/>
                          <a:latin typeface="+mn-lt"/>
                        </a:rPr>
                        <a:t>96%</a:t>
                      </a:r>
                    </a:p>
                  </a:txBody>
                  <a:tcPr marL="0" marR="0" marT="0" marB="0" anchor="b"/>
                </a:tc>
                <a:tc>
                  <a:txBody>
                    <a:bodyPr/>
                    <a:lstStyle/>
                    <a:p>
                      <a:pPr algn="ctr" fontAlgn="b"/>
                      <a:endParaRPr lang="sk-SK" sz="1400" b="0" i="0" u="none" strike="noStrike" dirty="0">
                        <a:solidFill>
                          <a:srgbClr val="000000"/>
                        </a:solidFill>
                        <a:effectLst/>
                        <a:latin typeface="+mn-lt"/>
                      </a:endParaRPr>
                    </a:p>
                  </a:txBody>
                  <a:tcPr marL="0" marR="0" marT="0" marB="0" anchor="b">
                    <a:solidFill>
                      <a:schemeClr val="bg2">
                        <a:lumMod val="90000"/>
                      </a:schemeClr>
                    </a:solidFill>
                  </a:tcPr>
                </a:tc>
                <a:tc>
                  <a:txBody>
                    <a:bodyPr/>
                    <a:lstStyle/>
                    <a:p>
                      <a:pPr algn="ctr" fontAlgn="b"/>
                      <a:r>
                        <a:rPr lang="en-US" sz="1400" b="0" i="0" u="none" strike="noStrike" dirty="0">
                          <a:solidFill>
                            <a:srgbClr val="FF0000"/>
                          </a:solidFill>
                          <a:effectLst/>
                          <a:latin typeface="+mn-lt"/>
                        </a:rPr>
                        <a:t>Poor </a:t>
                      </a:r>
                      <a:r>
                        <a:rPr lang="en-US" sz="1400" b="0" i="0" u="none" strike="noStrike" dirty="0">
                          <a:solidFill>
                            <a:schemeClr val="tx1"/>
                          </a:solidFill>
                          <a:effectLst/>
                          <a:latin typeface="+mn-lt"/>
                        </a:rPr>
                        <a:t>/ Good</a:t>
                      </a:r>
                    </a:p>
                  </a:txBody>
                  <a:tcPr marL="0" marR="0" marT="0" marB="0" anchor="ctr">
                    <a:solidFill>
                      <a:srgbClr val="EAEFF8"/>
                    </a:solidFill>
                  </a:tcPr>
                </a:tc>
                <a:tc>
                  <a:txBody>
                    <a:bodyPr/>
                    <a:lstStyle/>
                    <a:p>
                      <a:pPr marL="0" algn="ctr" defTabSz="914400" rtl="0" eaLnBrk="1" fontAlgn="b" latinLnBrk="0" hangingPunct="1"/>
                      <a:r>
                        <a:rPr lang="is-IS" sz="1400" b="0" i="0" u="none" strike="noStrike" kern="1200" dirty="0">
                          <a:solidFill>
                            <a:schemeClr val="tx1"/>
                          </a:solidFill>
                          <a:effectLst/>
                          <a:latin typeface="+mn-lt"/>
                          <a:ea typeface="+mn-ea"/>
                          <a:cs typeface="+mn-cs"/>
                        </a:rPr>
                        <a:t>2</a:t>
                      </a:r>
                    </a:p>
                  </a:txBody>
                  <a:tcPr marL="0" marR="0" marT="0" marB="0" anchor="b">
                    <a:solidFill>
                      <a:srgbClr val="EAEFF8"/>
                    </a:solidFill>
                  </a:tcPr>
                </a:tc>
                <a:tc>
                  <a:txBody>
                    <a:bodyPr/>
                    <a:lstStyle/>
                    <a:p>
                      <a:pPr algn="ctr" fontAlgn="b"/>
                      <a:r>
                        <a:rPr lang="en-US" sz="1400" b="0" i="0" u="none" strike="noStrike" dirty="0">
                          <a:solidFill>
                            <a:srgbClr val="000000"/>
                          </a:solidFill>
                          <a:effectLst/>
                          <a:latin typeface="+mn-lt"/>
                        </a:rPr>
                        <a:t>Good</a:t>
                      </a:r>
                    </a:p>
                  </a:txBody>
                  <a:tcPr marL="0" marR="0" marT="0" marB="0" anchor="ctr">
                    <a:solidFill>
                      <a:srgbClr val="EAEFF8"/>
                    </a:solidFill>
                  </a:tcPr>
                </a:tc>
                <a:extLst>
                  <a:ext uri="{0D108BD9-81ED-4DB2-BD59-A6C34878D82A}">
                    <a16:rowId xmlns:a16="http://schemas.microsoft.com/office/drawing/2014/main" val="921167127"/>
                  </a:ext>
                </a:extLst>
              </a:tr>
              <a:tr h="249822">
                <a:tc>
                  <a:txBody>
                    <a:bodyPr/>
                    <a:lstStyle/>
                    <a:p>
                      <a:pPr algn="r" fontAlgn="b"/>
                      <a:r>
                        <a:rPr lang="en-US" sz="1400" b="1" u="none" strike="noStrike" dirty="0">
                          <a:effectLst/>
                          <a:latin typeface="+mn-lt"/>
                        </a:rPr>
                        <a:t>Middle School Total</a:t>
                      </a:r>
                      <a:endParaRPr lang="en-US" sz="1400" b="1" i="0" u="none" strike="noStrike" dirty="0">
                        <a:solidFill>
                          <a:srgbClr val="000000"/>
                        </a:solidFill>
                        <a:effectLst/>
                        <a:latin typeface="+mn-lt"/>
                      </a:endParaRPr>
                    </a:p>
                  </a:txBody>
                  <a:tcPr marL="0" marR="0" marT="0" marB="0" anchor="b">
                    <a:solidFill>
                      <a:schemeClr val="bg2">
                        <a:lumMod val="90000"/>
                      </a:schemeClr>
                    </a:solidFill>
                  </a:tcPr>
                </a:tc>
                <a:tc>
                  <a:txBody>
                    <a:bodyPr/>
                    <a:lstStyle/>
                    <a:p>
                      <a:pPr algn="ctr" fontAlgn="b"/>
                      <a:r>
                        <a:rPr lang="ru-RU" sz="1400" b="1" u="none" strike="noStrike" dirty="0">
                          <a:effectLst/>
                          <a:latin typeface="+mn-lt"/>
                        </a:rPr>
                        <a:t> </a:t>
                      </a:r>
                      <a:r>
                        <a:rPr lang="en-US" sz="1400" b="1" u="none" strike="noStrike" dirty="0">
                          <a:effectLst/>
                          <a:latin typeface="+mn-lt"/>
                        </a:rPr>
                        <a:t>1,831</a:t>
                      </a:r>
                      <a:endParaRPr lang="ru-RU" sz="1400" b="1" i="0" u="none" strike="noStrike" dirty="0">
                        <a:solidFill>
                          <a:srgbClr val="000000"/>
                        </a:solidFill>
                        <a:effectLst/>
                        <a:latin typeface="+mn-lt"/>
                      </a:endParaRPr>
                    </a:p>
                  </a:txBody>
                  <a:tcPr marL="0" marR="0" marT="0" marB="0" anchor="b">
                    <a:solidFill>
                      <a:schemeClr val="bg2">
                        <a:lumMod val="90000"/>
                      </a:schemeClr>
                    </a:solidFill>
                  </a:tcPr>
                </a:tc>
                <a:tc>
                  <a:txBody>
                    <a:bodyPr/>
                    <a:lstStyle/>
                    <a:p>
                      <a:pPr algn="ctr" fontAlgn="b"/>
                      <a:r>
                        <a:rPr lang="is-IS" sz="1400" b="1" u="none" strike="noStrike" dirty="0">
                          <a:solidFill>
                            <a:schemeClr val="tx1"/>
                          </a:solidFill>
                          <a:effectLst/>
                          <a:latin typeface="+mn-lt"/>
                        </a:rPr>
                        <a:t>84%</a:t>
                      </a:r>
                      <a:endParaRPr lang="is-IS" sz="1400" b="1" i="0" u="none" strike="noStrike" dirty="0">
                        <a:solidFill>
                          <a:schemeClr val="tx1"/>
                        </a:solidFill>
                        <a:effectLst/>
                        <a:latin typeface="+mn-lt"/>
                      </a:endParaRPr>
                    </a:p>
                  </a:txBody>
                  <a:tcPr marL="0" marR="0" marT="0" marB="0" anchor="b">
                    <a:solidFill>
                      <a:schemeClr val="bg2">
                        <a:lumMod val="90000"/>
                      </a:schemeClr>
                    </a:solidFill>
                  </a:tcPr>
                </a:tc>
                <a:tc>
                  <a:txBody>
                    <a:bodyPr/>
                    <a:lstStyle/>
                    <a:p>
                      <a:pPr algn="ctr" fontAlgn="b"/>
                      <a:r>
                        <a:rPr lang="fi-FI" sz="1400" b="1" u="none" strike="noStrike" dirty="0">
                          <a:solidFill>
                            <a:schemeClr val="tx1"/>
                          </a:solidFill>
                          <a:effectLst/>
                          <a:latin typeface="+mn-lt"/>
                        </a:rPr>
                        <a:t>82%</a:t>
                      </a:r>
                      <a:endParaRPr lang="fi-FI" sz="1400" b="1" i="0" u="none" strike="noStrike" dirty="0">
                        <a:solidFill>
                          <a:schemeClr val="tx1"/>
                        </a:solidFill>
                        <a:effectLst/>
                        <a:latin typeface="+mn-lt"/>
                      </a:endParaRPr>
                    </a:p>
                  </a:txBody>
                  <a:tcPr marL="0" marR="0" marT="0" marB="0" anchor="b">
                    <a:solidFill>
                      <a:schemeClr val="bg2">
                        <a:lumMod val="90000"/>
                      </a:schemeClr>
                    </a:solidFill>
                  </a:tcPr>
                </a:tc>
                <a:tc>
                  <a:txBody>
                    <a:bodyPr/>
                    <a:lstStyle/>
                    <a:p>
                      <a:pPr algn="ctr" fontAlgn="b"/>
                      <a:endParaRPr lang="is-IS" sz="1400" b="1" i="0" u="none" strike="noStrike" dirty="0">
                        <a:solidFill>
                          <a:schemeClr val="tx1"/>
                        </a:solidFill>
                        <a:effectLst/>
                        <a:latin typeface="+mn-lt"/>
                      </a:endParaRPr>
                    </a:p>
                  </a:txBody>
                  <a:tcPr marL="0" marR="0" marT="0" marB="0" anchor="b">
                    <a:solidFill>
                      <a:schemeClr val="bg2">
                        <a:lumMod val="90000"/>
                      </a:schemeClr>
                    </a:solidFill>
                  </a:tcPr>
                </a:tc>
                <a:tc>
                  <a:txBody>
                    <a:bodyPr/>
                    <a:lstStyle/>
                    <a:p>
                      <a:pPr marL="0" algn="ctr" defTabSz="914400" rtl="0" eaLnBrk="1" fontAlgn="b" latinLnBrk="0" hangingPunct="1"/>
                      <a:endParaRPr lang="is-IS" sz="1400" b="1" u="none" strike="noStrike" kern="1200" dirty="0">
                        <a:solidFill>
                          <a:schemeClr val="tx1"/>
                        </a:solidFill>
                        <a:effectLst/>
                        <a:latin typeface="+mn-lt"/>
                        <a:ea typeface="+mn-ea"/>
                        <a:cs typeface="+mn-cs"/>
                      </a:endParaRPr>
                    </a:p>
                  </a:txBody>
                  <a:tcPr marL="0" marR="0" marT="0" marB="0" anchor="b">
                    <a:solidFill>
                      <a:schemeClr val="bg2">
                        <a:lumMod val="90000"/>
                      </a:schemeClr>
                    </a:solidFill>
                  </a:tcPr>
                </a:tc>
                <a:tc>
                  <a:txBody>
                    <a:bodyPr/>
                    <a:lstStyle/>
                    <a:p>
                      <a:pPr marL="0" algn="ctr" defTabSz="914400" rtl="0" eaLnBrk="1" fontAlgn="b" latinLnBrk="0" hangingPunct="1"/>
                      <a:endParaRPr lang="is-IS" sz="1400" b="1" u="none" strike="noStrike" kern="1200" dirty="0">
                        <a:solidFill>
                          <a:schemeClr val="bg1"/>
                        </a:solidFill>
                        <a:effectLst/>
                        <a:latin typeface="+mn-lt"/>
                        <a:ea typeface="+mn-ea"/>
                        <a:cs typeface="+mn-cs"/>
                      </a:endParaRPr>
                    </a:p>
                  </a:txBody>
                  <a:tcPr marL="0" marR="0" marT="0" marB="0" anchor="b">
                    <a:solidFill>
                      <a:schemeClr val="bg2">
                        <a:lumMod val="90000"/>
                      </a:schemeClr>
                    </a:solidFill>
                  </a:tcPr>
                </a:tc>
                <a:extLst>
                  <a:ext uri="{0D108BD9-81ED-4DB2-BD59-A6C34878D82A}">
                    <a16:rowId xmlns:a16="http://schemas.microsoft.com/office/drawing/2014/main" val="10008"/>
                  </a:ext>
                </a:extLst>
              </a:tr>
              <a:tr h="249822">
                <a:tc>
                  <a:txBody>
                    <a:bodyPr/>
                    <a:lstStyle/>
                    <a:p>
                      <a:pPr algn="l" fontAlgn="b"/>
                      <a:r>
                        <a:rPr lang="en-US" sz="1400" b="0" i="0" u="none" strike="noStrike" dirty="0">
                          <a:solidFill>
                            <a:srgbClr val="000000"/>
                          </a:solidFill>
                          <a:effectLst/>
                          <a:latin typeface="+mn-lt"/>
                        </a:rPr>
                        <a:t>Wenatchee High School</a:t>
                      </a:r>
                    </a:p>
                  </a:txBody>
                  <a:tcPr marL="0" marR="0" marT="0" marB="0" anchor="b"/>
                </a:tc>
                <a:tc>
                  <a:txBody>
                    <a:bodyPr/>
                    <a:lstStyle/>
                    <a:p>
                      <a:pPr algn="ctr" fontAlgn="b"/>
                      <a:r>
                        <a:rPr lang="is-IS" sz="1400" b="0" i="0" u="none" strike="noStrike" dirty="0">
                          <a:solidFill>
                            <a:srgbClr val="000000"/>
                          </a:solidFill>
                          <a:effectLst/>
                          <a:latin typeface="+mn-lt"/>
                        </a:rPr>
                        <a:t>1,983</a:t>
                      </a:r>
                    </a:p>
                  </a:txBody>
                  <a:tcPr marL="0" marR="0" marT="0" marB="0" anchor="b"/>
                </a:tc>
                <a:tc>
                  <a:txBody>
                    <a:bodyPr/>
                    <a:lstStyle/>
                    <a:p>
                      <a:pPr algn="ctr" fontAlgn="b"/>
                      <a:r>
                        <a:rPr lang="it-IT" sz="1400" b="0" i="0" u="none" strike="noStrike" dirty="0">
                          <a:solidFill>
                            <a:srgbClr val="FF0000"/>
                          </a:solidFill>
                          <a:effectLst/>
                          <a:latin typeface="+mn-lt"/>
                        </a:rPr>
                        <a:t>104%</a:t>
                      </a:r>
                    </a:p>
                  </a:txBody>
                  <a:tcPr marL="0" marR="0" marT="0" marB="0" anchor="b"/>
                </a:tc>
                <a:tc>
                  <a:txBody>
                    <a:bodyPr/>
                    <a:lstStyle/>
                    <a:p>
                      <a:pPr algn="ctr" fontAlgn="b"/>
                      <a:endParaRPr lang="sk-SK" sz="1400" b="0" i="0" u="none" strike="noStrike" dirty="0">
                        <a:solidFill>
                          <a:srgbClr val="000000"/>
                        </a:solidFill>
                        <a:effectLst/>
                        <a:latin typeface="+mn-lt"/>
                      </a:endParaRPr>
                    </a:p>
                  </a:txBody>
                  <a:tcPr marL="0" marR="0" marT="0" marB="0" anchor="b">
                    <a:solidFill>
                      <a:schemeClr val="bg2">
                        <a:lumMod val="90000"/>
                      </a:schemeClr>
                    </a:solidFill>
                  </a:tcPr>
                </a:tc>
                <a:tc>
                  <a:txBody>
                    <a:bodyPr/>
                    <a:lstStyle/>
                    <a:p>
                      <a:pPr marL="0" algn="ctr" defTabSz="914400" rtl="0" eaLnBrk="1" fontAlgn="b" latinLnBrk="0" hangingPunct="1"/>
                      <a:r>
                        <a:rPr lang="it-IT" sz="1400" b="0" i="0" u="none" strike="noStrike" kern="1200" dirty="0" err="1">
                          <a:solidFill>
                            <a:srgbClr val="FF0000"/>
                          </a:solidFill>
                          <a:effectLst/>
                          <a:latin typeface="+mn-lt"/>
                          <a:ea typeface="+mn-ea"/>
                          <a:cs typeface="+mn-cs"/>
                        </a:rPr>
                        <a:t>Poor</a:t>
                      </a:r>
                      <a:endParaRPr lang="it-IT" sz="1400" b="0" i="0" u="none" strike="noStrike" kern="1200" dirty="0">
                        <a:solidFill>
                          <a:srgbClr val="FF0000"/>
                        </a:solidFill>
                        <a:effectLst/>
                        <a:latin typeface="+mn-lt"/>
                        <a:ea typeface="+mn-ea"/>
                        <a:cs typeface="+mn-cs"/>
                      </a:endParaRPr>
                    </a:p>
                  </a:txBody>
                  <a:tcPr marL="0" marR="0" marT="0" marB="0" anchor="b">
                    <a:solidFill>
                      <a:srgbClr val="EAEFF8"/>
                    </a:solidFill>
                  </a:tcPr>
                </a:tc>
                <a:tc>
                  <a:txBody>
                    <a:bodyPr/>
                    <a:lstStyle/>
                    <a:p>
                      <a:pPr marL="0" algn="ctr" defTabSz="914400" rtl="0" eaLnBrk="1" fontAlgn="b" latinLnBrk="0" hangingPunct="1"/>
                      <a:r>
                        <a:rPr lang="it-IT" sz="1400" b="0" i="0" u="none" strike="noStrike" kern="1200" dirty="0">
                          <a:solidFill>
                            <a:srgbClr val="FF0000"/>
                          </a:solidFill>
                          <a:effectLst/>
                          <a:latin typeface="+mn-lt"/>
                          <a:ea typeface="+mn-ea"/>
                          <a:cs typeface="+mn-cs"/>
                        </a:rPr>
                        <a:t>1</a:t>
                      </a:r>
                    </a:p>
                  </a:txBody>
                  <a:tcPr marL="0" marR="0" marT="0" marB="0" anchor="b">
                    <a:solidFill>
                      <a:srgbClr val="EAEFF8"/>
                    </a:solidFill>
                  </a:tcPr>
                </a:tc>
                <a:tc>
                  <a:txBody>
                    <a:bodyPr/>
                    <a:lstStyle/>
                    <a:p>
                      <a:pPr algn="ctr" fontAlgn="b"/>
                      <a:r>
                        <a:rPr lang="en-US" sz="1400" b="0" i="0" u="none" strike="noStrike" dirty="0">
                          <a:solidFill>
                            <a:srgbClr val="000000"/>
                          </a:solidFill>
                          <a:effectLst/>
                          <a:latin typeface="+mn-lt"/>
                        </a:rPr>
                        <a:t>Fair</a:t>
                      </a:r>
                    </a:p>
                  </a:txBody>
                  <a:tcPr marL="0" marR="0" marT="0" marB="0" anchor="ctr">
                    <a:solidFill>
                      <a:srgbClr val="EAEFF8"/>
                    </a:solidFill>
                  </a:tcPr>
                </a:tc>
                <a:extLst>
                  <a:ext uri="{0D108BD9-81ED-4DB2-BD59-A6C34878D82A}">
                    <a16:rowId xmlns:a16="http://schemas.microsoft.com/office/drawing/2014/main" val="244804069"/>
                  </a:ext>
                </a:extLst>
              </a:tr>
              <a:tr h="249822">
                <a:tc>
                  <a:txBody>
                    <a:bodyPr/>
                    <a:lstStyle/>
                    <a:p>
                      <a:pPr algn="l" fontAlgn="b"/>
                      <a:r>
                        <a:rPr lang="en-US" sz="1400" b="0" i="0" u="none" strike="noStrike" dirty="0">
                          <a:solidFill>
                            <a:srgbClr val="000000"/>
                          </a:solidFill>
                          <a:effectLst/>
                          <a:latin typeface="+mn-lt"/>
                        </a:rPr>
                        <a:t>Westside High School (Main/Fit)*</a:t>
                      </a:r>
                    </a:p>
                  </a:txBody>
                  <a:tcPr marL="0" marR="0" marT="0" marB="0" anchor="b"/>
                </a:tc>
                <a:tc>
                  <a:txBody>
                    <a:bodyPr/>
                    <a:lstStyle/>
                    <a:p>
                      <a:pPr algn="ctr" fontAlgn="b"/>
                      <a:r>
                        <a:rPr lang="is-IS" sz="1400" b="0" i="0" u="none" strike="noStrike" dirty="0">
                          <a:solidFill>
                            <a:srgbClr val="000000"/>
                          </a:solidFill>
                          <a:effectLst/>
                          <a:latin typeface="+mn-lt"/>
                        </a:rPr>
                        <a:t>217</a:t>
                      </a:r>
                    </a:p>
                  </a:txBody>
                  <a:tcPr marL="0" marR="0" marT="0" marB="0" anchor="b"/>
                </a:tc>
                <a:tc>
                  <a:txBody>
                    <a:bodyPr/>
                    <a:lstStyle/>
                    <a:p>
                      <a:pPr algn="ctr" fontAlgn="b"/>
                      <a:r>
                        <a:rPr lang="it-IT" sz="1400" b="0" i="0" u="none" strike="noStrike" dirty="0">
                          <a:solidFill>
                            <a:schemeClr val="tx1"/>
                          </a:solidFill>
                          <a:effectLst/>
                          <a:latin typeface="+mn-lt"/>
                        </a:rPr>
                        <a:t>85%</a:t>
                      </a:r>
                    </a:p>
                  </a:txBody>
                  <a:tcPr marL="0" marR="0" marT="0" marB="0" anchor="b"/>
                </a:tc>
                <a:tc>
                  <a:txBody>
                    <a:bodyPr/>
                    <a:lstStyle/>
                    <a:p>
                      <a:pPr algn="ctr" fontAlgn="b"/>
                      <a:endParaRPr lang="sk-SK" sz="1400" b="0" i="0" u="none" strike="noStrike" dirty="0">
                        <a:solidFill>
                          <a:srgbClr val="000000"/>
                        </a:solidFill>
                        <a:effectLst/>
                        <a:latin typeface="+mn-lt"/>
                      </a:endParaRPr>
                    </a:p>
                  </a:txBody>
                  <a:tcPr marL="0" marR="0" marT="0" marB="0" anchor="b">
                    <a:solidFill>
                      <a:schemeClr val="bg2">
                        <a:lumMod val="90000"/>
                      </a:schemeClr>
                    </a:solidFill>
                  </a:tcPr>
                </a:tc>
                <a:tc>
                  <a:txBody>
                    <a:bodyPr/>
                    <a:lstStyle/>
                    <a:p>
                      <a:pPr marL="0" algn="ctr" defTabSz="914400" rtl="0" eaLnBrk="1" fontAlgn="b" latinLnBrk="0" hangingPunct="1"/>
                      <a:r>
                        <a:rPr lang="it-IT" sz="1400" b="0" i="0" u="none" strike="noStrike" kern="1200" dirty="0" err="1">
                          <a:solidFill>
                            <a:srgbClr val="000000"/>
                          </a:solidFill>
                          <a:effectLst/>
                          <a:latin typeface="+mn-lt"/>
                          <a:ea typeface="+mn-ea"/>
                          <a:cs typeface="+mn-cs"/>
                        </a:rPr>
                        <a:t>Excellent</a:t>
                      </a:r>
                      <a:r>
                        <a:rPr lang="it-IT" sz="1400" b="0" i="0" u="none" strike="noStrike" kern="1200" dirty="0">
                          <a:solidFill>
                            <a:srgbClr val="000000"/>
                          </a:solidFill>
                          <a:effectLst/>
                          <a:latin typeface="+mn-lt"/>
                          <a:ea typeface="+mn-ea"/>
                          <a:cs typeface="+mn-cs"/>
                        </a:rPr>
                        <a:t> / Good</a:t>
                      </a:r>
                    </a:p>
                  </a:txBody>
                  <a:tcPr marL="0" marR="0" marT="0" marB="0" anchor="b">
                    <a:solidFill>
                      <a:srgbClr val="EAEFF8"/>
                    </a:solidFill>
                  </a:tcPr>
                </a:tc>
                <a:tc>
                  <a:txBody>
                    <a:bodyPr/>
                    <a:lstStyle/>
                    <a:p>
                      <a:pPr marL="0" algn="ctr" defTabSz="914400" rtl="0" eaLnBrk="1" fontAlgn="b" latinLnBrk="0" hangingPunct="1"/>
                      <a:r>
                        <a:rPr lang="it-IT" sz="1400" b="0" i="0" u="none" strike="noStrike" kern="1200" dirty="0">
                          <a:solidFill>
                            <a:schemeClr val="tx1"/>
                          </a:solidFill>
                          <a:effectLst/>
                          <a:latin typeface="+mn-lt"/>
                          <a:ea typeface="+mn-ea"/>
                          <a:cs typeface="+mn-cs"/>
                        </a:rPr>
                        <a:t>3</a:t>
                      </a:r>
                    </a:p>
                  </a:txBody>
                  <a:tcPr marL="0" marR="0" marT="0" marB="0" anchor="b">
                    <a:solidFill>
                      <a:srgbClr val="EAEFF8"/>
                    </a:solidFill>
                  </a:tcPr>
                </a:tc>
                <a:tc>
                  <a:txBody>
                    <a:bodyPr/>
                    <a:lstStyle/>
                    <a:p>
                      <a:pPr algn="ctr" fontAlgn="b"/>
                      <a:r>
                        <a:rPr lang="en-US" sz="1400" b="0" i="0" u="none" strike="noStrike" dirty="0">
                          <a:solidFill>
                            <a:srgbClr val="FF0000"/>
                          </a:solidFill>
                          <a:effectLst/>
                          <a:latin typeface="+mn-lt"/>
                        </a:rPr>
                        <a:t>Poor</a:t>
                      </a:r>
                    </a:p>
                  </a:txBody>
                  <a:tcPr marL="0" marR="0" marT="0" marB="0" anchor="ctr">
                    <a:solidFill>
                      <a:srgbClr val="EAEFF8"/>
                    </a:solidFill>
                  </a:tcPr>
                </a:tc>
                <a:extLst>
                  <a:ext uri="{0D108BD9-81ED-4DB2-BD59-A6C34878D82A}">
                    <a16:rowId xmlns:a16="http://schemas.microsoft.com/office/drawing/2014/main" val="2985995172"/>
                  </a:ext>
                </a:extLst>
              </a:tr>
              <a:tr h="249822">
                <a:tc>
                  <a:txBody>
                    <a:bodyPr/>
                    <a:lstStyle/>
                    <a:p>
                      <a:pPr algn="r" fontAlgn="b"/>
                      <a:r>
                        <a:rPr lang="en-US" sz="1400" b="1" u="none" strike="noStrike" dirty="0">
                          <a:effectLst/>
                          <a:latin typeface="+mn-lt"/>
                        </a:rPr>
                        <a:t>High School Total</a:t>
                      </a:r>
                      <a:endParaRPr lang="en-US" sz="1400" b="1" i="0" u="none" strike="noStrike" dirty="0">
                        <a:solidFill>
                          <a:srgbClr val="000000"/>
                        </a:solidFill>
                        <a:effectLst/>
                        <a:latin typeface="+mn-lt"/>
                      </a:endParaRPr>
                    </a:p>
                  </a:txBody>
                  <a:tcPr marL="0" marR="0" marT="0" marB="0" anchor="b">
                    <a:solidFill>
                      <a:schemeClr val="bg2">
                        <a:lumMod val="90000"/>
                      </a:schemeClr>
                    </a:solidFill>
                  </a:tcPr>
                </a:tc>
                <a:tc>
                  <a:txBody>
                    <a:bodyPr/>
                    <a:lstStyle/>
                    <a:p>
                      <a:pPr algn="ctr" fontAlgn="b"/>
                      <a:r>
                        <a:rPr lang="cs-CZ" sz="1400" b="1" u="none" strike="noStrike" dirty="0">
                          <a:effectLst/>
                          <a:latin typeface="+mn-lt"/>
                        </a:rPr>
                        <a:t> 2,200</a:t>
                      </a:r>
                      <a:endParaRPr lang="cs-CZ" sz="1400" b="1" i="0" u="none" strike="noStrike" dirty="0">
                        <a:solidFill>
                          <a:srgbClr val="000000"/>
                        </a:solidFill>
                        <a:effectLst/>
                        <a:latin typeface="+mn-lt"/>
                      </a:endParaRPr>
                    </a:p>
                  </a:txBody>
                  <a:tcPr marL="0" marR="0" marT="0" marB="0" anchor="b">
                    <a:solidFill>
                      <a:schemeClr val="bg2">
                        <a:lumMod val="90000"/>
                      </a:schemeClr>
                    </a:solidFill>
                  </a:tcPr>
                </a:tc>
                <a:tc>
                  <a:txBody>
                    <a:bodyPr/>
                    <a:lstStyle/>
                    <a:p>
                      <a:pPr algn="ctr" fontAlgn="b"/>
                      <a:r>
                        <a:rPr lang="it-IT" sz="1400" b="1" u="none" strike="noStrike" dirty="0">
                          <a:solidFill>
                            <a:srgbClr val="FF0000"/>
                          </a:solidFill>
                          <a:effectLst/>
                          <a:latin typeface="+mn-lt"/>
                        </a:rPr>
                        <a:t>102%</a:t>
                      </a:r>
                      <a:endParaRPr lang="it-IT" sz="1400" b="1" i="0" u="none" strike="noStrike" dirty="0">
                        <a:solidFill>
                          <a:srgbClr val="FF0000"/>
                        </a:solidFill>
                        <a:effectLst/>
                        <a:latin typeface="+mn-lt"/>
                      </a:endParaRPr>
                    </a:p>
                  </a:txBody>
                  <a:tcPr marL="0" marR="0" marT="0" marB="0" anchor="b">
                    <a:solidFill>
                      <a:schemeClr val="bg2">
                        <a:lumMod val="90000"/>
                      </a:schemeClr>
                    </a:solidFill>
                  </a:tcPr>
                </a:tc>
                <a:tc>
                  <a:txBody>
                    <a:bodyPr/>
                    <a:lstStyle/>
                    <a:p>
                      <a:pPr algn="ctr" fontAlgn="b"/>
                      <a:r>
                        <a:rPr lang="pt-BR" sz="1400" b="1" u="none" strike="noStrike" dirty="0">
                          <a:solidFill>
                            <a:srgbClr val="FF0000"/>
                          </a:solidFill>
                          <a:effectLst/>
                          <a:latin typeface="+mn-lt"/>
                        </a:rPr>
                        <a:t>101%</a:t>
                      </a:r>
                      <a:endParaRPr lang="pt-BR" sz="1400" b="1" i="0" u="none" strike="noStrike" dirty="0">
                        <a:solidFill>
                          <a:srgbClr val="FF0000"/>
                        </a:solidFill>
                        <a:effectLst/>
                        <a:latin typeface="+mn-lt"/>
                      </a:endParaRPr>
                    </a:p>
                  </a:txBody>
                  <a:tcPr marL="0" marR="0" marT="0" marB="0" anchor="b">
                    <a:solidFill>
                      <a:schemeClr val="bg2">
                        <a:lumMod val="90000"/>
                      </a:schemeClr>
                    </a:solidFill>
                  </a:tcPr>
                </a:tc>
                <a:tc>
                  <a:txBody>
                    <a:bodyPr/>
                    <a:lstStyle/>
                    <a:p>
                      <a:pPr algn="ctr" fontAlgn="b"/>
                      <a:endParaRPr lang="it-IT" sz="1400" b="1" i="0" u="none" strike="noStrike" dirty="0">
                        <a:solidFill>
                          <a:srgbClr val="FF0000"/>
                        </a:solidFill>
                        <a:effectLst/>
                        <a:latin typeface="+mn-lt"/>
                      </a:endParaRPr>
                    </a:p>
                  </a:txBody>
                  <a:tcPr marL="0" marR="0" marT="0" marB="0" anchor="b">
                    <a:solidFill>
                      <a:schemeClr val="bg2">
                        <a:lumMod val="90000"/>
                      </a:schemeClr>
                    </a:solidFill>
                  </a:tcPr>
                </a:tc>
                <a:tc>
                  <a:txBody>
                    <a:bodyPr/>
                    <a:lstStyle/>
                    <a:p>
                      <a:pPr marL="0" algn="ctr" defTabSz="914400" rtl="0" eaLnBrk="1" fontAlgn="b" latinLnBrk="0" hangingPunct="1"/>
                      <a:endParaRPr lang="it-IT" sz="1400" b="1" u="none" strike="noStrike" kern="1200" dirty="0">
                        <a:solidFill>
                          <a:schemeClr val="tx1"/>
                        </a:solidFill>
                        <a:effectLst/>
                        <a:latin typeface="+mn-lt"/>
                        <a:ea typeface="+mn-ea"/>
                        <a:cs typeface="+mn-cs"/>
                      </a:endParaRPr>
                    </a:p>
                  </a:txBody>
                  <a:tcPr marL="0" marR="0" marT="0" marB="0" anchor="b">
                    <a:solidFill>
                      <a:schemeClr val="bg2">
                        <a:lumMod val="90000"/>
                      </a:schemeClr>
                    </a:solidFill>
                  </a:tcPr>
                </a:tc>
                <a:tc>
                  <a:txBody>
                    <a:bodyPr/>
                    <a:lstStyle/>
                    <a:p>
                      <a:pPr marL="0" algn="ctr" defTabSz="914400" rtl="0" eaLnBrk="1" fontAlgn="b" latinLnBrk="0" hangingPunct="1"/>
                      <a:endParaRPr lang="it-IT" sz="1400" b="1" u="none" strike="noStrike" kern="1200" dirty="0">
                        <a:solidFill>
                          <a:schemeClr val="bg1"/>
                        </a:solidFill>
                        <a:effectLst/>
                        <a:latin typeface="+mn-lt"/>
                        <a:ea typeface="+mn-ea"/>
                        <a:cs typeface="+mn-cs"/>
                      </a:endParaRPr>
                    </a:p>
                  </a:txBody>
                  <a:tcPr marL="0" marR="0" marT="0" marB="0" anchor="b">
                    <a:solidFill>
                      <a:schemeClr val="bg2">
                        <a:lumMod val="90000"/>
                      </a:schemeClr>
                    </a:solidFill>
                  </a:tcPr>
                </a:tc>
                <a:extLst>
                  <a:ext uri="{0D108BD9-81ED-4DB2-BD59-A6C34878D82A}">
                    <a16:rowId xmlns:a16="http://schemas.microsoft.com/office/drawing/2014/main" val="2523216632"/>
                  </a:ext>
                </a:extLst>
              </a:tr>
              <a:tr h="249822">
                <a:tc>
                  <a:txBody>
                    <a:bodyPr/>
                    <a:lstStyle/>
                    <a:p>
                      <a:pPr algn="l" fontAlgn="b"/>
                      <a:r>
                        <a:rPr lang="en-US" sz="1400" b="0" i="0" u="none" strike="noStrike" dirty="0">
                          <a:solidFill>
                            <a:srgbClr val="000000"/>
                          </a:solidFill>
                          <a:effectLst/>
                          <a:latin typeface="+mn-lt"/>
                        </a:rPr>
                        <a:t>Castle Rock Early Learning Ctr</a:t>
                      </a:r>
                    </a:p>
                  </a:txBody>
                  <a:tcPr marL="0" marR="0" marT="0" marB="0" anchor="b"/>
                </a:tc>
                <a:tc>
                  <a:txBody>
                    <a:bodyPr/>
                    <a:lstStyle/>
                    <a:p>
                      <a:pPr algn="ctr" fontAlgn="b"/>
                      <a:r>
                        <a:rPr lang="is-IS" sz="1400" b="0" i="0" u="none" strike="noStrike" dirty="0">
                          <a:solidFill>
                            <a:srgbClr val="000000"/>
                          </a:solidFill>
                          <a:effectLst/>
                          <a:latin typeface="+mn-lt"/>
                        </a:rPr>
                        <a:t>189</a:t>
                      </a:r>
                    </a:p>
                  </a:txBody>
                  <a:tcPr marL="0" marR="0" marT="0" marB="0" anchor="b"/>
                </a:tc>
                <a:tc>
                  <a:txBody>
                    <a:bodyPr/>
                    <a:lstStyle/>
                    <a:p>
                      <a:pPr algn="ctr" fontAlgn="b"/>
                      <a:r>
                        <a:rPr lang="it-IT" sz="1400" b="0" i="0" u="none" strike="noStrike" dirty="0">
                          <a:solidFill>
                            <a:srgbClr val="000000"/>
                          </a:solidFill>
                          <a:effectLst/>
                          <a:latin typeface="+mn-lt"/>
                        </a:rPr>
                        <a:t>79%</a:t>
                      </a:r>
                    </a:p>
                  </a:txBody>
                  <a:tcPr marL="0" marR="0" marT="0" marB="0" anchor="b"/>
                </a:tc>
                <a:tc>
                  <a:txBody>
                    <a:bodyPr/>
                    <a:lstStyle/>
                    <a:p>
                      <a:pPr algn="ctr" fontAlgn="b"/>
                      <a:endParaRPr lang="sk-SK" sz="1400" b="0" i="0" u="none" strike="noStrike" dirty="0">
                        <a:solidFill>
                          <a:srgbClr val="000000"/>
                        </a:solidFill>
                        <a:effectLst/>
                        <a:latin typeface="+mn-lt"/>
                      </a:endParaRPr>
                    </a:p>
                  </a:txBody>
                  <a:tcPr marL="0" marR="0" marT="0" marB="0" anchor="b">
                    <a:solidFill>
                      <a:schemeClr val="bg2">
                        <a:lumMod val="90000"/>
                      </a:schemeClr>
                    </a:solidFill>
                  </a:tcPr>
                </a:tc>
                <a:tc>
                  <a:txBody>
                    <a:bodyPr/>
                    <a:lstStyle/>
                    <a:p>
                      <a:pPr algn="ctr" fontAlgn="b"/>
                      <a:r>
                        <a:rPr lang="it-IT" sz="1400" b="0" i="0" u="none" strike="noStrike" dirty="0" err="1">
                          <a:solidFill>
                            <a:srgbClr val="000000"/>
                          </a:solidFill>
                          <a:effectLst/>
                          <a:latin typeface="+mn-lt"/>
                        </a:rPr>
                        <a:t>n</a:t>
                      </a:r>
                      <a:r>
                        <a:rPr lang="it-IT" sz="1400" b="0" i="0" u="none" strike="noStrike" dirty="0">
                          <a:solidFill>
                            <a:srgbClr val="000000"/>
                          </a:solidFill>
                          <a:effectLst/>
                          <a:latin typeface="+mn-lt"/>
                        </a:rPr>
                        <a:t>/a</a:t>
                      </a:r>
                    </a:p>
                  </a:txBody>
                  <a:tcPr marL="0" marR="0" marT="0" marB="0" anchor="b">
                    <a:solidFill>
                      <a:srgbClr val="EAEFF8"/>
                    </a:solidFill>
                  </a:tcPr>
                </a:tc>
                <a:tc>
                  <a:txBody>
                    <a:bodyPr/>
                    <a:lstStyle/>
                    <a:p>
                      <a:pPr marL="0" algn="ctr" defTabSz="914400" rtl="0" eaLnBrk="1" fontAlgn="b" latinLnBrk="0" hangingPunct="1"/>
                      <a:r>
                        <a:rPr lang="it-IT" sz="1400" b="1" u="none" strike="noStrike" kern="1200" dirty="0">
                          <a:solidFill>
                            <a:schemeClr val="tx1"/>
                          </a:solidFill>
                          <a:effectLst/>
                          <a:latin typeface="+mn-lt"/>
                          <a:ea typeface="+mn-ea"/>
                          <a:cs typeface="+mn-cs"/>
                        </a:rPr>
                        <a:t>3</a:t>
                      </a:r>
                    </a:p>
                  </a:txBody>
                  <a:tcPr marL="0" marR="0" marT="0" marB="0" anchor="b">
                    <a:solidFill>
                      <a:srgbClr val="EAEFF8"/>
                    </a:solidFill>
                  </a:tcPr>
                </a:tc>
                <a:tc>
                  <a:txBody>
                    <a:bodyPr/>
                    <a:lstStyle/>
                    <a:p>
                      <a:pPr marL="0" algn="ctr" defTabSz="914400" rtl="0" eaLnBrk="1" fontAlgn="b" latinLnBrk="0" hangingPunct="1"/>
                      <a:r>
                        <a:rPr lang="it-IT" sz="1400" b="0" u="none" strike="noStrike" kern="1200" dirty="0">
                          <a:solidFill>
                            <a:schemeClr val="tx1"/>
                          </a:solidFill>
                          <a:effectLst/>
                          <a:latin typeface="+mn-lt"/>
                          <a:ea typeface="+mn-ea"/>
                          <a:cs typeface="+mn-cs"/>
                        </a:rPr>
                        <a:t>Good</a:t>
                      </a:r>
                    </a:p>
                  </a:txBody>
                  <a:tcPr marL="0" marR="0" marT="0" marB="0" anchor="b">
                    <a:solidFill>
                      <a:srgbClr val="EAEFF8"/>
                    </a:solidFill>
                  </a:tcPr>
                </a:tc>
                <a:extLst>
                  <a:ext uri="{0D108BD9-81ED-4DB2-BD59-A6C34878D82A}">
                    <a16:rowId xmlns:a16="http://schemas.microsoft.com/office/drawing/2014/main" val="2251763913"/>
                  </a:ext>
                </a:extLst>
              </a:tr>
              <a:tr h="249822">
                <a:tc>
                  <a:txBody>
                    <a:bodyPr/>
                    <a:lstStyle/>
                    <a:p>
                      <a:pPr algn="l" fontAlgn="b"/>
                      <a:r>
                        <a:rPr lang="en-US" sz="1400" b="0" i="0" u="none" strike="noStrike" dirty="0">
                          <a:solidFill>
                            <a:srgbClr val="000000"/>
                          </a:solidFill>
                          <a:effectLst/>
                          <a:latin typeface="+mn-lt"/>
                        </a:rPr>
                        <a:t>Valley Academy K-8</a:t>
                      </a:r>
                    </a:p>
                  </a:txBody>
                  <a:tcPr marL="0" marR="0" marT="0" marB="0" anchor="b"/>
                </a:tc>
                <a:tc>
                  <a:txBody>
                    <a:bodyPr/>
                    <a:lstStyle/>
                    <a:p>
                      <a:pPr algn="ctr" fontAlgn="b"/>
                      <a:r>
                        <a:rPr lang="is-IS" sz="1400" b="0" i="0" u="none" strike="noStrike" dirty="0">
                          <a:solidFill>
                            <a:srgbClr val="000000"/>
                          </a:solidFill>
                          <a:effectLst/>
                          <a:latin typeface="+mn-lt"/>
                        </a:rPr>
                        <a:t>192</a:t>
                      </a:r>
                    </a:p>
                  </a:txBody>
                  <a:tcPr marL="0" marR="0" marT="0" marB="0" anchor="b"/>
                </a:tc>
                <a:tc>
                  <a:txBody>
                    <a:bodyPr/>
                    <a:lstStyle/>
                    <a:p>
                      <a:pPr algn="ctr" fontAlgn="b"/>
                      <a:r>
                        <a:rPr lang="it-IT" sz="1400" b="0" i="0" u="none" strike="noStrike" dirty="0">
                          <a:solidFill>
                            <a:srgbClr val="FF0000"/>
                          </a:solidFill>
                          <a:effectLst/>
                          <a:latin typeface="+mn-lt"/>
                        </a:rPr>
                        <a:t>115%</a:t>
                      </a:r>
                    </a:p>
                  </a:txBody>
                  <a:tcPr marL="0" marR="0" marT="0" marB="0" anchor="b"/>
                </a:tc>
                <a:tc>
                  <a:txBody>
                    <a:bodyPr/>
                    <a:lstStyle/>
                    <a:p>
                      <a:pPr algn="ctr" fontAlgn="b"/>
                      <a:endParaRPr lang="sk-SK" sz="1400" b="0" i="0" u="none" strike="noStrike" dirty="0">
                        <a:solidFill>
                          <a:srgbClr val="000000"/>
                        </a:solidFill>
                        <a:effectLst/>
                        <a:latin typeface="+mn-lt"/>
                      </a:endParaRPr>
                    </a:p>
                  </a:txBody>
                  <a:tcPr marL="0" marR="0" marT="0" marB="0" anchor="b">
                    <a:solidFill>
                      <a:schemeClr val="bg2">
                        <a:lumMod val="90000"/>
                      </a:schemeClr>
                    </a:solidFill>
                  </a:tcPr>
                </a:tc>
                <a:tc>
                  <a:txBody>
                    <a:bodyPr/>
                    <a:lstStyle/>
                    <a:p>
                      <a:pPr algn="ctr" fontAlgn="b"/>
                      <a:r>
                        <a:rPr lang="it-IT" sz="1400" b="0" i="0" u="none" strike="noStrike" dirty="0">
                          <a:solidFill>
                            <a:schemeClr val="tx1"/>
                          </a:solidFill>
                          <a:effectLst/>
                          <a:latin typeface="+mn-lt"/>
                        </a:rPr>
                        <a:t>Fair</a:t>
                      </a:r>
                    </a:p>
                  </a:txBody>
                  <a:tcPr marL="0" marR="0" marT="0" marB="0" anchor="b">
                    <a:solidFill>
                      <a:srgbClr val="EAEFF8"/>
                    </a:solidFill>
                  </a:tcPr>
                </a:tc>
                <a:tc>
                  <a:txBody>
                    <a:bodyPr/>
                    <a:lstStyle/>
                    <a:p>
                      <a:pPr marL="0" algn="ctr" defTabSz="914400" rtl="0" eaLnBrk="1" fontAlgn="b" latinLnBrk="0" hangingPunct="1"/>
                      <a:r>
                        <a:rPr lang="it-IT" sz="1400" b="1" u="none" strike="noStrike" kern="1200" dirty="0">
                          <a:solidFill>
                            <a:schemeClr val="tx1"/>
                          </a:solidFill>
                          <a:effectLst/>
                          <a:latin typeface="+mn-lt"/>
                          <a:ea typeface="+mn-ea"/>
                          <a:cs typeface="+mn-cs"/>
                        </a:rPr>
                        <a:t>3</a:t>
                      </a:r>
                    </a:p>
                  </a:txBody>
                  <a:tcPr marL="0" marR="0" marT="0" marB="0" anchor="b">
                    <a:solidFill>
                      <a:srgbClr val="EAEFF8"/>
                    </a:solidFill>
                  </a:tcPr>
                </a:tc>
                <a:tc>
                  <a:txBody>
                    <a:bodyPr/>
                    <a:lstStyle/>
                    <a:p>
                      <a:pPr marL="0" algn="ctr" defTabSz="914400" rtl="0" eaLnBrk="1" fontAlgn="b" latinLnBrk="0" hangingPunct="1"/>
                      <a:r>
                        <a:rPr lang="it-IT" sz="1400" b="0" u="none" strike="noStrike" kern="1200" dirty="0" err="1">
                          <a:solidFill>
                            <a:srgbClr val="FF0000"/>
                          </a:solidFill>
                          <a:effectLst/>
                          <a:latin typeface="+mn-lt"/>
                          <a:ea typeface="+mn-ea"/>
                          <a:cs typeface="+mn-cs"/>
                        </a:rPr>
                        <a:t>Poor</a:t>
                      </a:r>
                      <a:endParaRPr lang="it-IT" sz="1400" b="0" u="none" strike="noStrike" kern="1200" dirty="0">
                        <a:solidFill>
                          <a:srgbClr val="FF0000"/>
                        </a:solidFill>
                        <a:effectLst/>
                        <a:latin typeface="+mn-lt"/>
                        <a:ea typeface="+mn-ea"/>
                        <a:cs typeface="+mn-cs"/>
                      </a:endParaRPr>
                    </a:p>
                  </a:txBody>
                  <a:tcPr marL="0" marR="0" marT="0" marB="0" anchor="b">
                    <a:solidFill>
                      <a:srgbClr val="EAEFF8"/>
                    </a:solidFill>
                  </a:tcPr>
                </a:tc>
                <a:extLst>
                  <a:ext uri="{0D108BD9-81ED-4DB2-BD59-A6C34878D82A}">
                    <a16:rowId xmlns:a16="http://schemas.microsoft.com/office/drawing/2014/main" val="1365795710"/>
                  </a:ext>
                </a:extLst>
              </a:tr>
              <a:tr h="249822">
                <a:tc>
                  <a:txBody>
                    <a:bodyPr/>
                    <a:lstStyle/>
                    <a:p>
                      <a:pPr algn="r" fontAlgn="b"/>
                      <a:r>
                        <a:rPr lang="en-US" sz="1400" b="1" u="none" strike="noStrike" dirty="0">
                          <a:effectLst/>
                          <a:latin typeface="+mn-lt"/>
                        </a:rPr>
                        <a:t>Other School Total</a:t>
                      </a:r>
                      <a:endParaRPr lang="en-US" sz="1400" b="1" i="0" u="none" strike="noStrike" dirty="0">
                        <a:solidFill>
                          <a:srgbClr val="000000"/>
                        </a:solidFill>
                        <a:effectLst/>
                        <a:latin typeface="+mn-lt"/>
                      </a:endParaRPr>
                    </a:p>
                  </a:txBody>
                  <a:tcPr marL="0" marR="0" marT="0" marB="0" anchor="b">
                    <a:solidFill>
                      <a:schemeClr val="bg2">
                        <a:lumMod val="90000"/>
                      </a:schemeClr>
                    </a:solidFill>
                  </a:tcPr>
                </a:tc>
                <a:tc>
                  <a:txBody>
                    <a:bodyPr/>
                    <a:lstStyle/>
                    <a:p>
                      <a:pPr algn="ctr" fontAlgn="b"/>
                      <a:r>
                        <a:rPr lang="cs-CZ" sz="1400" b="1" u="none" strike="noStrike" dirty="0">
                          <a:effectLst/>
                          <a:latin typeface="+mn-lt"/>
                        </a:rPr>
                        <a:t>n/a</a:t>
                      </a:r>
                      <a:endParaRPr lang="cs-CZ" sz="1400" b="1" i="0" u="none" strike="noStrike" dirty="0">
                        <a:solidFill>
                          <a:srgbClr val="000000"/>
                        </a:solidFill>
                        <a:effectLst/>
                        <a:latin typeface="+mn-lt"/>
                      </a:endParaRPr>
                    </a:p>
                  </a:txBody>
                  <a:tcPr marL="0" marR="0" marT="0" marB="0" anchor="b">
                    <a:solidFill>
                      <a:schemeClr val="bg2">
                        <a:lumMod val="90000"/>
                      </a:schemeClr>
                    </a:solidFill>
                  </a:tcPr>
                </a:tc>
                <a:tc>
                  <a:txBody>
                    <a:bodyPr/>
                    <a:lstStyle/>
                    <a:p>
                      <a:pPr algn="ctr" fontAlgn="b"/>
                      <a:r>
                        <a:rPr lang="it-IT" sz="1400" b="1" u="none" strike="noStrike" dirty="0" err="1">
                          <a:solidFill>
                            <a:schemeClr val="tx1"/>
                          </a:solidFill>
                          <a:effectLst/>
                          <a:latin typeface="+mn-lt"/>
                        </a:rPr>
                        <a:t>n</a:t>
                      </a:r>
                      <a:r>
                        <a:rPr lang="it-IT" sz="1400" b="1" u="none" strike="noStrike" dirty="0">
                          <a:solidFill>
                            <a:schemeClr val="tx1"/>
                          </a:solidFill>
                          <a:effectLst/>
                          <a:latin typeface="+mn-lt"/>
                        </a:rPr>
                        <a:t>/a</a:t>
                      </a:r>
                      <a:endParaRPr lang="it-IT" sz="1400" b="1" i="0" u="none" strike="noStrike" dirty="0">
                        <a:solidFill>
                          <a:schemeClr val="tx1"/>
                        </a:solidFill>
                        <a:effectLst/>
                        <a:latin typeface="+mn-lt"/>
                      </a:endParaRPr>
                    </a:p>
                  </a:txBody>
                  <a:tcPr marL="0" marR="0" marT="0" marB="0" anchor="b">
                    <a:solidFill>
                      <a:schemeClr val="bg2">
                        <a:lumMod val="90000"/>
                      </a:schemeClr>
                    </a:solidFill>
                  </a:tcPr>
                </a:tc>
                <a:tc>
                  <a:txBody>
                    <a:bodyPr/>
                    <a:lstStyle/>
                    <a:p>
                      <a:pPr algn="ctr" fontAlgn="b"/>
                      <a:r>
                        <a:rPr lang="pt-BR" sz="1400" b="1" u="none" strike="noStrike" dirty="0" err="1">
                          <a:effectLst/>
                          <a:latin typeface="+mn-lt"/>
                        </a:rPr>
                        <a:t>n</a:t>
                      </a:r>
                      <a:r>
                        <a:rPr lang="pt-BR" sz="1400" b="1" u="none" strike="noStrike" dirty="0">
                          <a:effectLst/>
                          <a:latin typeface="+mn-lt"/>
                        </a:rPr>
                        <a:t>/a</a:t>
                      </a:r>
                      <a:endParaRPr lang="pt-BR" sz="1400" b="1" i="0" u="none" strike="noStrike" dirty="0">
                        <a:solidFill>
                          <a:srgbClr val="000000"/>
                        </a:solidFill>
                        <a:effectLst/>
                        <a:latin typeface="+mn-lt"/>
                      </a:endParaRPr>
                    </a:p>
                  </a:txBody>
                  <a:tcPr marL="0" marR="0" marT="0" marB="0" anchor="b">
                    <a:solidFill>
                      <a:schemeClr val="bg2">
                        <a:lumMod val="90000"/>
                      </a:schemeClr>
                    </a:solidFill>
                  </a:tcPr>
                </a:tc>
                <a:tc>
                  <a:txBody>
                    <a:bodyPr/>
                    <a:lstStyle/>
                    <a:p>
                      <a:pPr algn="ctr" fontAlgn="b"/>
                      <a:endParaRPr lang="it-IT" sz="1400" b="1" i="0" u="none" strike="noStrike" dirty="0">
                        <a:solidFill>
                          <a:schemeClr val="tx1"/>
                        </a:solidFill>
                        <a:effectLst/>
                        <a:latin typeface="+mn-lt"/>
                      </a:endParaRPr>
                    </a:p>
                  </a:txBody>
                  <a:tcPr marL="0" marR="0" marT="0" marB="0" anchor="b">
                    <a:solidFill>
                      <a:schemeClr val="bg2">
                        <a:lumMod val="90000"/>
                      </a:schemeClr>
                    </a:solidFill>
                  </a:tcPr>
                </a:tc>
                <a:tc>
                  <a:txBody>
                    <a:bodyPr/>
                    <a:lstStyle/>
                    <a:p>
                      <a:pPr marL="0" algn="ctr" defTabSz="914400" rtl="0" eaLnBrk="1" fontAlgn="b" latinLnBrk="0" hangingPunct="1"/>
                      <a:endParaRPr lang="it-IT" sz="1400" b="1" u="none" strike="noStrike" kern="1200" dirty="0">
                        <a:solidFill>
                          <a:schemeClr val="bg1"/>
                        </a:solidFill>
                        <a:effectLst/>
                        <a:latin typeface="+mn-lt"/>
                        <a:ea typeface="+mn-ea"/>
                        <a:cs typeface="+mn-cs"/>
                      </a:endParaRPr>
                    </a:p>
                  </a:txBody>
                  <a:tcPr marL="0" marR="0" marT="0" marB="0" anchor="b">
                    <a:solidFill>
                      <a:schemeClr val="bg2">
                        <a:lumMod val="90000"/>
                      </a:schemeClr>
                    </a:solidFill>
                  </a:tcPr>
                </a:tc>
                <a:tc>
                  <a:txBody>
                    <a:bodyPr/>
                    <a:lstStyle/>
                    <a:p>
                      <a:pPr marL="0" algn="ctr" defTabSz="914400" rtl="0" eaLnBrk="1" fontAlgn="b" latinLnBrk="0" hangingPunct="1"/>
                      <a:endParaRPr lang="it-IT" sz="1400" b="1" u="none" strike="noStrike" kern="1200" dirty="0">
                        <a:solidFill>
                          <a:schemeClr val="bg1"/>
                        </a:solidFill>
                        <a:effectLst/>
                        <a:latin typeface="+mn-lt"/>
                        <a:ea typeface="+mn-ea"/>
                        <a:cs typeface="+mn-cs"/>
                      </a:endParaRPr>
                    </a:p>
                  </a:txBody>
                  <a:tcPr marL="0" marR="0" marT="0" marB="0" anchor="b">
                    <a:solidFill>
                      <a:schemeClr val="bg2">
                        <a:lumMod val="90000"/>
                      </a:schemeClr>
                    </a:solidFill>
                  </a:tcPr>
                </a:tc>
                <a:extLst>
                  <a:ext uri="{0D108BD9-81ED-4DB2-BD59-A6C34878D82A}">
                    <a16:rowId xmlns:a16="http://schemas.microsoft.com/office/drawing/2014/main" val="10011"/>
                  </a:ext>
                </a:extLst>
              </a:tr>
              <a:tr h="249822">
                <a:tc>
                  <a:txBody>
                    <a:bodyPr/>
                    <a:lstStyle/>
                    <a:p>
                      <a:pPr algn="l" fontAlgn="b"/>
                      <a:r>
                        <a:rPr lang="en-US" sz="1400" b="1" u="none" strike="noStrike" dirty="0">
                          <a:effectLst/>
                          <a:latin typeface="+mn-lt"/>
                        </a:rPr>
                        <a:t>District Total</a:t>
                      </a:r>
                      <a:endParaRPr lang="en-US" sz="1400" b="1" i="0" u="none" strike="noStrike" dirty="0">
                        <a:solidFill>
                          <a:srgbClr val="000000"/>
                        </a:solidFill>
                        <a:effectLst/>
                        <a:latin typeface="+mn-lt"/>
                      </a:endParaRPr>
                    </a:p>
                  </a:txBody>
                  <a:tcPr marL="0" marR="0" marT="0" marB="0" anchor="b"/>
                </a:tc>
                <a:tc>
                  <a:txBody>
                    <a:bodyPr/>
                    <a:lstStyle/>
                    <a:p>
                      <a:pPr algn="ctr" fontAlgn="b"/>
                      <a:r>
                        <a:rPr lang="is-IS" sz="1400" b="1" u="none" strike="noStrike" dirty="0">
                          <a:effectLst/>
                          <a:latin typeface="+mn-lt"/>
                        </a:rPr>
                        <a:t> 7,333</a:t>
                      </a:r>
                    </a:p>
                  </a:txBody>
                  <a:tcPr marL="0" marR="0" marT="0" marB="0" anchor="b"/>
                </a:tc>
                <a:tc>
                  <a:txBody>
                    <a:bodyPr/>
                    <a:lstStyle/>
                    <a:p>
                      <a:pPr algn="ctr" fontAlgn="b"/>
                      <a:r>
                        <a:rPr lang="sk-SK" sz="1400" b="1" u="none" strike="noStrike" dirty="0">
                          <a:effectLst/>
                          <a:latin typeface="+mn-lt"/>
                        </a:rPr>
                        <a:t> 93%</a:t>
                      </a:r>
                      <a:endParaRPr lang="sk-SK" sz="1400" b="1" i="0" u="none" strike="noStrike" dirty="0">
                        <a:solidFill>
                          <a:srgbClr val="BFBFBF"/>
                        </a:solidFill>
                        <a:effectLst/>
                        <a:latin typeface="+mn-lt"/>
                      </a:endParaRPr>
                    </a:p>
                  </a:txBody>
                  <a:tcPr marL="0" marR="0" marT="0" marB="0" anchor="b"/>
                </a:tc>
                <a:tc>
                  <a:txBody>
                    <a:bodyPr/>
                    <a:lstStyle/>
                    <a:p>
                      <a:pPr algn="ctr" fontAlgn="b"/>
                      <a:r>
                        <a:rPr lang="fi-FI" sz="1400" b="1" i="0" u="none" strike="noStrike" dirty="0">
                          <a:solidFill>
                            <a:srgbClr val="000000"/>
                          </a:solidFill>
                          <a:effectLst/>
                          <a:latin typeface="+mn-lt"/>
                        </a:rPr>
                        <a:t>87%</a:t>
                      </a:r>
                    </a:p>
                  </a:txBody>
                  <a:tcPr marL="0" marR="0" marT="0" marB="0" anchor="b">
                    <a:solidFill>
                      <a:schemeClr val="bg2">
                        <a:lumMod val="90000"/>
                      </a:schemeClr>
                    </a:solidFill>
                  </a:tcPr>
                </a:tc>
                <a:tc>
                  <a:txBody>
                    <a:bodyPr/>
                    <a:lstStyle/>
                    <a:p>
                      <a:pPr algn="ctr" fontAlgn="b"/>
                      <a:endParaRPr lang="sk-SK" sz="1400" b="0" i="0" u="none" strike="noStrike" dirty="0">
                        <a:solidFill>
                          <a:srgbClr val="BFBFBF"/>
                        </a:solidFill>
                        <a:effectLst/>
                        <a:latin typeface="+mn-lt"/>
                      </a:endParaRPr>
                    </a:p>
                  </a:txBody>
                  <a:tcPr marL="0" marR="0" marT="0" marB="0" anchor="b">
                    <a:solidFill>
                      <a:schemeClr val="bg2">
                        <a:lumMod val="90000"/>
                      </a:schemeClr>
                    </a:solidFill>
                  </a:tcPr>
                </a:tc>
                <a:tc>
                  <a:txBody>
                    <a:bodyPr/>
                    <a:lstStyle/>
                    <a:p>
                      <a:pPr marL="0" algn="ctr" defTabSz="914400" rtl="0" eaLnBrk="1" fontAlgn="b" latinLnBrk="0" hangingPunct="1"/>
                      <a:endParaRPr lang="sk-SK" sz="1400" b="1" u="none" strike="noStrike" kern="1200" dirty="0">
                        <a:solidFill>
                          <a:schemeClr val="bg1"/>
                        </a:solidFill>
                        <a:effectLst/>
                        <a:latin typeface="+mn-lt"/>
                        <a:ea typeface="+mn-ea"/>
                        <a:cs typeface="+mn-cs"/>
                      </a:endParaRPr>
                    </a:p>
                  </a:txBody>
                  <a:tcPr marL="0" marR="0" marT="0" marB="0" anchor="b">
                    <a:solidFill>
                      <a:schemeClr val="bg2">
                        <a:lumMod val="90000"/>
                      </a:schemeClr>
                    </a:solidFill>
                  </a:tcPr>
                </a:tc>
                <a:tc>
                  <a:txBody>
                    <a:bodyPr/>
                    <a:lstStyle/>
                    <a:p>
                      <a:pPr marL="0" algn="ctr" defTabSz="914400" rtl="0" eaLnBrk="1" fontAlgn="b" latinLnBrk="0" hangingPunct="1"/>
                      <a:endParaRPr lang="sk-SK" sz="1400" b="1" u="none" strike="noStrike" kern="1200" dirty="0">
                        <a:solidFill>
                          <a:schemeClr val="bg1"/>
                        </a:solidFill>
                        <a:effectLst/>
                        <a:latin typeface="+mn-lt"/>
                        <a:ea typeface="+mn-ea"/>
                        <a:cs typeface="+mn-cs"/>
                      </a:endParaRPr>
                    </a:p>
                  </a:txBody>
                  <a:tcPr marL="0" marR="0" marT="0" marB="0" anchor="b">
                    <a:solidFill>
                      <a:schemeClr val="bg2">
                        <a:lumMod val="90000"/>
                      </a:schemeClr>
                    </a:solidFill>
                  </a:tcPr>
                </a:tc>
                <a:extLst>
                  <a:ext uri="{0D108BD9-81ED-4DB2-BD59-A6C34878D82A}">
                    <a16:rowId xmlns:a16="http://schemas.microsoft.com/office/drawing/2014/main" val="10012"/>
                  </a:ext>
                </a:extLst>
              </a:tr>
            </a:tbl>
          </a:graphicData>
        </a:graphic>
      </p:graphicFrame>
      <p:sp>
        <p:nvSpPr>
          <p:cNvPr id="4" name="TextBox 3">
            <a:extLst>
              <a:ext uri="{FF2B5EF4-FFF2-40B4-BE49-F238E27FC236}">
                <a16:creationId xmlns:a16="http://schemas.microsoft.com/office/drawing/2014/main" id="{AE0AB242-F01F-D311-7FB6-93D254650DAE}"/>
              </a:ext>
            </a:extLst>
          </p:cNvPr>
          <p:cNvSpPr txBox="1"/>
          <p:nvPr/>
        </p:nvSpPr>
        <p:spPr>
          <a:xfrm>
            <a:off x="2181763" y="6350995"/>
            <a:ext cx="6849350" cy="307777"/>
          </a:xfrm>
          <a:prstGeom prst="rect">
            <a:avLst/>
          </a:prstGeom>
          <a:noFill/>
        </p:spPr>
        <p:txBody>
          <a:bodyPr wrap="square" rtlCol="0">
            <a:spAutoFit/>
          </a:bodyPr>
          <a:lstStyle/>
          <a:p>
            <a:r>
              <a:rPr lang="en-US" sz="1400" i="1" dirty="0"/>
              <a:t>*Permanent Capacity does not include portable classrooms EXCEPT at Westside High School</a:t>
            </a:r>
          </a:p>
        </p:txBody>
      </p:sp>
    </p:spTree>
    <p:extLst>
      <p:ext uri="{BB962C8B-B14F-4D97-AF65-F5344CB8AC3E}">
        <p14:creationId xmlns:p14="http://schemas.microsoft.com/office/powerpoint/2010/main" val="27053555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28699" y="294538"/>
            <a:ext cx="7421963" cy="1033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p>
            <a:pPr algn="ctr" defTabSz="914400">
              <a:lnSpc>
                <a:spcPct val="90000"/>
              </a:lnSpc>
              <a:spcBef>
                <a:spcPct val="0"/>
              </a:spcBef>
              <a:spcAft>
                <a:spcPts val="600"/>
              </a:spcAft>
            </a:pPr>
            <a:r>
              <a:rPr lang="en-US" sz="3500" b="1" kern="1200" dirty="0">
                <a:solidFill>
                  <a:srgbClr val="FFFFFF"/>
                </a:solidFill>
                <a:latin typeface="+mj-lt"/>
                <a:ea typeface="+mj-ea"/>
                <a:cs typeface="+mj-cs"/>
              </a:rPr>
              <a:t>INITIAL FINDINGS</a:t>
            </a:r>
          </a:p>
          <a:p>
            <a:pPr algn="ctr" defTabSz="914400">
              <a:lnSpc>
                <a:spcPct val="90000"/>
              </a:lnSpc>
              <a:spcBef>
                <a:spcPct val="0"/>
              </a:spcBef>
              <a:spcAft>
                <a:spcPts val="600"/>
              </a:spcAft>
            </a:pPr>
            <a:r>
              <a:rPr lang="en-US" sz="3500" b="1" dirty="0">
                <a:solidFill>
                  <a:srgbClr val="FFFFFF"/>
                </a:solidFill>
                <a:latin typeface="+mj-lt"/>
                <a:ea typeface="+mj-ea"/>
                <a:cs typeface="+mj-cs"/>
              </a:rPr>
              <a:t>ENROLLMENT</a:t>
            </a:r>
            <a:endParaRPr lang="en-US" sz="3500" b="1" kern="1200" dirty="0">
              <a:solidFill>
                <a:srgbClr val="FFFFFF"/>
              </a:solidFill>
              <a:latin typeface="+mj-lt"/>
              <a:ea typeface="+mj-ea"/>
              <a:cs typeface="+mj-cs"/>
            </a:endParaRPr>
          </a:p>
        </p:txBody>
      </p:sp>
      <p:pic>
        <p:nvPicPr>
          <p:cNvPr id="10" name="Picture 9" descr="A picture containing text, sign&#10;&#10;Description automatically generated">
            <a:extLst>
              <a:ext uri="{FF2B5EF4-FFF2-40B4-BE49-F238E27FC236}">
                <a16:creationId xmlns:a16="http://schemas.microsoft.com/office/drawing/2014/main" id="{7FF28B3A-6615-4DBA-8C51-B282ABE62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88" y="6001554"/>
            <a:ext cx="1016525" cy="711567"/>
          </a:xfrm>
          <a:prstGeom prst="rect">
            <a:avLst/>
          </a:prstGeom>
        </p:spPr>
      </p:pic>
      <p:sp>
        <p:nvSpPr>
          <p:cNvPr id="3" name="TextBox 2">
            <a:extLst>
              <a:ext uri="{FF2B5EF4-FFF2-40B4-BE49-F238E27FC236}">
                <a16:creationId xmlns:a16="http://schemas.microsoft.com/office/drawing/2014/main" id="{F2F990E1-5535-F058-18CF-E9723AC1767D}"/>
              </a:ext>
            </a:extLst>
          </p:cNvPr>
          <p:cNvSpPr txBox="1"/>
          <p:nvPr/>
        </p:nvSpPr>
        <p:spPr>
          <a:xfrm>
            <a:off x="1028700" y="1946677"/>
            <a:ext cx="7421962"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accent1"/>
                </a:solidFill>
              </a:rPr>
              <a:t>Over the last six years Elementary enrollment has dropped by 455 students </a:t>
            </a:r>
          </a:p>
          <a:p>
            <a:pPr marL="342900" indent="-342900">
              <a:buFont typeface="Arial" panose="020B0604020202020204" pitchFamily="34" charset="0"/>
              <a:buChar char="•"/>
            </a:pPr>
            <a:endParaRPr lang="en-US" sz="2400" dirty="0">
              <a:solidFill>
                <a:schemeClr val="accent1"/>
              </a:solidFill>
            </a:endParaRPr>
          </a:p>
          <a:p>
            <a:pPr marL="342900" indent="-342900">
              <a:buFont typeface="Arial" panose="020B0604020202020204" pitchFamily="34" charset="0"/>
              <a:buChar char="•"/>
            </a:pPr>
            <a:r>
              <a:rPr lang="en-US" sz="2400" dirty="0">
                <a:solidFill>
                  <a:schemeClr val="accent1"/>
                </a:solidFill>
              </a:rPr>
              <a:t>The district has realized a consistent annual drop in all years except for 2021 where elementary students returned to school after COVID</a:t>
            </a:r>
          </a:p>
          <a:p>
            <a:pPr marL="342900" indent="-342900">
              <a:buFont typeface="Arial" panose="020B0604020202020204" pitchFamily="34" charset="0"/>
              <a:buChar char="•"/>
            </a:pPr>
            <a:endParaRPr lang="en-US" sz="2400" dirty="0">
              <a:solidFill>
                <a:schemeClr val="accent1"/>
              </a:solidFill>
            </a:endParaRPr>
          </a:p>
          <a:p>
            <a:pPr marL="342900" indent="-342900">
              <a:buFont typeface="Arial" panose="020B0604020202020204" pitchFamily="34" charset="0"/>
              <a:buChar char="•"/>
            </a:pPr>
            <a:r>
              <a:rPr lang="en-US" sz="2400" dirty="0">
                <a:solidFill>
                  <a:schemeClr val="accent1"/>
                </a:solidFill>
              </a:rPr>
              <a:t>Projections for the next six years indicate continual annual reductions in the number of elementary students enrolled in the district</a:t>
            </a:r>
          </a:p>
        </p:txBody>
      </p:sp>
    </p:spTree>
    <p:extLst>
      <p:ext uri="{BB962C8B-B14F-4D97-AF65-F5344CB8AC3E}">
        <p14:creationId xmlns:p14="http://schemas.microsoft.com/office/powerpoint/2010/main" val="40870280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28699" y="294538"/>
            <a:ext cx="7421963" cy="1033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p>
            <a:pPr algn="ctr" defTabSz="914400">
              <a:lnSpc>
                <a:spcPct val="90000"/>
              </a:lnSpc>
              <a:spcBef>
                <a:spcPct val="0"/>
              </a:spcBef>
              <a:spcAft>
                <a:spcPts val="600"/>
              </a:spcAft>
            </a:pPr>
            <a:r>
              <a:rPr lang="en-US" sz="3500" b="1" kern="1200" dirty="0">
                <a:solidFill>
                  <a:srgbClr val="FFFFFF"/>
                </a:solidFill>
                <a:latin typeface="+mj-lt"/>
                <a:ea typeface="+mj-ea"/>
                <a:cs typeface="+mj-cs"/>
              </a:rPr>
              <a:t>INITIAL FINDINGS</a:t>
            </a:r>
          </a:p>
          <a:p>
            <a:pPr algn="ctr" defTabSz="914400">
              <a:lnSpc>
                <a:spcPct val="90000"/>
              </a:lnSpc>
              <a:spcBef>
                <a:spcPct val="0"/>
              </a:spcBef>
              <a:spcAft>
                <a:spcPts val="600"/>
              </a:spcAft>
            </a:pPr>
            <a:r>
              <a:rPr lang="en-US" sz="3500" b="1" dirty="0">
                <a:solidFill>
                  <a:srgbClr val="FFFFFF"/>
                </a:solidFill>
                <a:latin typeface="+mj-lt"/>
                <a:ea typeface="+mj-ea"/>
                <a:cs typeface="+mj-cs"/>
              </a:rPr>
              <a:t>ENROLLMENT</a:t>
            </a:r>
            <a:endParaRPr lang="en-US" sz="3500" b="1" kern="1200" dirty="0">
              <a:solidFill>
                <a:srgbClr val="FFFFFF"/>
              </a:solidFill>
              <a:latin typeface="+mj-lt"/>
              <a:ea typeface="+mj-ea"/>
              <a:cs typeface="+mj-cs"/>
            </a:endParaRPr>
          </a:p>
        </p:txBody>
      </p:sp>
      <p:pic>
        <p:nvPicPr>
          <p:cNvPr id="10" name="Picture 9" descr="A picture containing text, sign&#10;&#10;Description automatically generated">
            <a:extLst>
              <a:ext uri="{FF2B5EF4-FFF2-40B4-BE49-F238E27FC236}">
                <a16:creationId xmlns:a16="http://schemas.microsoft.com/office/drawing/2014/main" id="{7FF28B3A-6615-4DBA-8C51-B282ABE62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88" y="6001554"/>
            <a:ext cx="1016525" cy="711567"/>
          </a:xfrm>
          <a:prstGeom prst="rect">
            <a:avLst/>
          </a:prstGeom>
        </p:spPr>
      </p:pic>
      <p:sp>
        <p:nvSpPr>
          <p:cNvPr id="3" name="TextBox 2">
            <a:extLst>
              <a:ext uri="{FF2B5EF4-FFF2-40B4-BE49-F238E27FC236}">
                <a16:creationId xmlns:a16="http://schemas.microsoft.com/office/drawing/2014/main" id="{F2F990E1-5535-F058-18CF-E9723AC1767D}"/>
              </a:ext>
            </a:extLst>
          </p:cNvPr>
          <p:cNvSpPr txBox="1"/>
          <p:nvPr/>
        </p:nvSpPr>
        <p:spPr>
          <a:xfrm>
            <a:off x="1028700" y="1885279"/>
            <a:ext cx="7421962" cy="4524315"/>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accent1"/>
                </a:solidFill>
              </a:rPr>
              <a:t>For the last five years Middle School and High School enrollment has dropped every year.</a:t>
            </a:r>
          </a:p>
          <a:p>
            <a:pPr marL="342900" indent="-342900">
              <a:buFont typeface="Arial" panose="020B0604020202020204" pitchFamily="34" charset="0"/>
              <a:buChar char="•"/>
            </a:pPr>
            <a:endParaRPr lang="en-US" sz="2400" dirty="0">
              <a:solidFill>
                <a:schemeClr val="accent1"/>
              </a:solidFill>
            </a:endParaRPr>
          </a:p>
          <a:p>
            <a:pPr marL="342900" indent="-342900">
              <a:buFont typeface="Arial" panose="020B0604020202020204" pitchFamily="34" charset="0"/>
              <a:buChar char="•"/>
            </a:pPr>
            <a:r>
              <a:rPr lang="en-US" sz="2400" dirty="0">
                <a:solidFill>
                  <a:schemeClr val="accent1"/>
                </a:solidFill>
              </a:rPr>
              <a:t>Middle School enrollment is 210 students lower than in 2018.</a:t>
            </a:r>
          </a:p>
          <a:p>
            <a:pPr marL="342900" indent="-342900">
              <a:buFont typeface="Arial" panose="020B0604020202020204" pitchFamily="34" charset="0"/>
              <a:buChar char="•"/>
            </a:pPr>
            <a:endParaRPr lang="en-US" sz="2400" dirty="0">
              <a:solidFill>
                <a:schemeClr val="accent1"/>
              </a:solidFill>
            </a:endParaRPr>
          </a:p>
          <a:p>
            <a:pPr marL="342900" indent="-342900">
              <a:buFont typeface="Arial" panose="020B0604020202020204" pitchFamily="34" charset="0"/>
              <a:buChar char="•"/>
            </a:pPr>
            <a:r>
              <a:rPr lang="en-US" sz="2400" dirty="0">
                <a:solidFill>
                  <a:schemeClr val="accent1"/>
                </a:solidFill>
              </a:rPr>
              <a:t>High School enrollment is 202 students lower than in 2018.</a:t>
            </a:r>
          </a:p>
          <a:p>
            <a:pPr marL="342900" indent="-342900">
              <a:buFont typeface="Arial" panose="020B0604020202020204" pitchFamily="34" charset="0"/>
              <a:buChar char="•"/>
            </a:pPr>
            <a:endParaRPr lang="en-US" sz="2400" dirty="0">
              <a:solidFill>
                <a:schemeClr val="accent1"/>
              </a:solidFill>
            </a:endParaRPr>
          </a:p>
          <a:p>
            <a:pPr marL="342900" indent="-342900">
              <a:buFont typeface="Arial" panose="020B0604020202020204" pitchFamily="34" charset="0"/>
              <a:buChar char="•"/>
            </a:pPr>
            <a:r>
              <a:rPr lang="en-US" sz="2400" dirty="0">
                <a:solidFill>
                  <a:schemeClr val="accent1"/>
                </a:solidFill>
              </a:rPr>
              <a:t>Projections for the next six years indicate continual annual reductions in the number of Middle and High School students enrolled in the district.</a:t>
            </a:r>
          </a:p>
        </p:txBody>
      </p:sp>
    </p:spTree>
    <p:extLst>
      <p:ext uri="{BB962C8B-B14F-4D97-AF65-F5344CB8AC3E}">
        <p14:creationId xmlns:p14="http://schemas.microsoft.com/office/powerpoint/2010/main" val="41930074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28699" y="294538"/>
            <a:ext cx="7421963" cy="1033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p>
            <a:pPr algn="ctr" defTabSz="914400">
              <a:lnSpc>
                <a:spcPct val="90000"/>
              </a:lnSpc>
              <a:spcBef>
                <a:spcPct val="0"/>
              </a:spcBef>
              <a:spcAft>
                <a:spcPts val="600"/>
              </a:spcAft>
            </a:pPr>
            <a:r>
              <a:rPr lang="en-US" sz="3500" b="1" kern="1200" dirty="0">
                <a:solidFill>
                  <a:srgbClr val="FFFFFF"/>
                </a:solidFill>
                <a:latin typeface="+mj-lt"/>
                <a:ea typeface="+mj-ea"/>
                <a:cs typeface="+mj-cs"/>
              </a:rPr>
              <a:t>INITIAL FINDINGS</a:t>
            </a:r>
          </a:p>
          <a:p>
            <a:pPr algn="ctr" defTabSz="914400">
              <a:lnSpc>
                <a:spcPct val="90000"/>
              </a:lnSpc>
              <a:spcBef>
                <a:spcPct val="0"/>
              </a:spcBef>
              <a:spcAft>
                <a:spcPts val="600"/>
              </a:spcAft>
            </a:pPr>
            <a:r>
              <a:rPr lang="en-US" sz="3500" b="1" kern="1200" dirty="0">
                <a:solidFill>
                  <a:srgbClr val="FFFFFF"/>
                </a:solidFill>
                <a:latin typeface="+mj-lt"/>
                <a:ea typeface="+mj-ea"/>
                <a:cs typeface="+mj-cs"/>
              </a:rPr>
              <a:t>CAPACITY &amp; UTILIZATION</a:t>
            </a:r>
          </a:p>
        </p:txBody>
      </p:sp>
      <p:pic>
        <p:nvPicPr>
          <p:cNvPr id="10" name="Picture 9" descr="A picture containing text, sign&#10;&#10;Description automatically generated">
            <a:extLst>
              <a:ext uri="{FF2B5EF4-FFF2-40B4-BE49-F238E27FC236}">
                <a16:creationId xmlns:a16="http://schemas.microsoft.com/office/drawing/2014/main" id="{7FF28B3A-6615-4DBA-8C51-B282ABE62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88" y="6001554"/>
            <a:ext cx="1016525" cy="711567"/>
          </a:xfrm>
          <a:prstGeom prst="rect">
            <a:avLst/>
          </a:prstGeom>
        </p:spPr>
      </p:pic>
      <p:sp>
        <p:nvSpPr>
          <p:cNvPr id="3" name="TextBox 2">
            <a:extLst>
              <a:ext uri="{FF2B5EF4-FFF2-40B4-BE49-F238E27FC236}">
                <a16:creationId xmlns:a16="http://schemas.microsoft.com/office/drawing/2014/main" id="{BA9F97DD-F22E-CE55-DF32-FD60B64F5CD6}"/>
              </a:ext>
            </a:extLst>
          </p:cNvPr>
          <p:cNvSpPr txBox="1"/>
          <p:nvPr/>
        </p:nvSpPr>
        <p:spPr>
          <a:xfrm>
            <a:off x="1129412" y="1891970"/>
            <a:ext cx="7321249"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accent1"/>
                </a:solidFill>
              </a:rPr>
              <a:t>Elementary utilization is above permanent capacity, though many schools have portables which mitigate the impact.</a:t>
            </a:r>
          </a:p>
          <a:p>
            <a:pPr marL="342900" indent="-342900">
              <a:buFont typeface="Arial" panose="020B0604020202020204" pitchFamily="34" charset="0"/>
              <a:buChar char="•"/>
            </a:pPr>
            <a:endParaRPr lang="en-US" sz="2400" dirty="0">
              <a:solidFill>
                <a:schemeClr val="accent1"/>
              </a:solidFill>
            </a:endParaRPr>
          </a:p>
          <a:p>
            <a:pPr marL="342900" indent="-342900">
              <a:buFont typeface="Arial" panose="020B0604020202020204" pitchFamily="34" charset="0"/>
              <a:buChar char="•"/>
            </a:pPr>
            <a:r>
              <a:rPr lang="en-US" sz="2400" dirty="0">
                <a:solidFill>
                  <a:schemeClr val="accent1"/>
                </a:solidFill>
              </a:rPr>
              <a:t>Elementary utilization will drop below capacity within the next two years – this is true even when portable classrooms are not included in the capacity calculations.</a:t>
            </a:r>
          </a:p>
        </p:txBody>
      </p:sp>
    </p:spTree>
    <p:extLst>
      <p:ext uri="{BB962C8B-B14F-4D97-AF65-F5344CB8AC3E}">
        <p14:creationId xmlns:p14="http://schemas.microsoft.com/office/powerpoint/2010/main" val="3797925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28699" y="294538"/>
            <a:ext cx="7421963" cy="1033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p>
            <a:pPr algn="ctr" defTabSz="914400">
              <a:lnSpc>
                <a:spcPct val="90000"/>
              </a:lnSpc>
              <a:spcBef>
                <a:spcPct val="0"/>
              </a:spcBef>
              <a:spcAft>
                <a:spcPts val="600"/>
              </a:spcAft>
            </a:pPr>
            <a:r>
              <a:rPr lang="en-US" sz="3500" b="1" kern="1200" dirty="0">
                <a:solidFill>
                  <a:srgbClr val="FFFFFF"/>
                </a:solidFill>
                <a:latin typeface="+mj-lt"/>
                <a:ea typeface="+mj-ea"/>
                <a:cs typeface="+mj-cs"/>
              </a:rPr>
              <a:t>INITIAL FINDINGS</a:t>
            </a:r>
          </a:p>
          <a:p>
            <a:pPr algn="ctr" defTabSz="914400">
              <a:lnSpc>
                <a:spcPct val="90000"/>
              </a:lnSpc>
              <a:spcBef>
                <a:spcPct val="0"/>
              </a:spcBef>
              <a:spcAft>
                <a:spcPts val="600"/>
              </a:spcAft>
            </a:pPr>
            <a:r>
              <a:rPr lang="en-US" sz="3500" b="1" kern="1200" dirty="0">
                <a:solidFill>
                  <a:srgbClr val="FFFFFF"/>
                </a:solidFill>
                <a:latin typeface="+mj-lt"/>
                <a:ea typeface="+mj-ea"/>
                <a:cs typeface="+mj-cs"/>
              </a:rPr>
              <a:t>CAPACITY &amp; UTILIZATION</a:t>
            </a:r>
          </a:p>
        </p:txBody>
      </p:sp>
      <p:pic>
        <p:nvPicPr>
          <p:cNvPr id="10" name="Picture 9" descr="A picture containing text, sign&#10;&#10;Description automatically generated">
            <a:extLst>
              <a:ext uri="{FF2B5EF4-FFF2-40B4-BE49-F238E27FC236}">
                <a16:creationId xmlns:a16="http://schemas.microsoft.com/office/drawing/2014/main" id="{7FF28B3A-6615-4DBA-8C51-B282ABE62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88" y="6001554"/>
            <a:ext cx="1016525" cy="711567"/>
          </a:xfrm>
          <a:prstGeom prst="rect">
            <a:avLst/>
          </a:prstGeom>
        </p:spPr>
      </p:pic>
      <p:sp>
        <p:nvSpPr>
          <p:cNvPr id="3" name="TextBox 2">
            <a:extLst>
              <a:ext uri="{FF2B5EF4-FFF2-40B4-BE49-F238E27FC236}">
                <a16:creationId xmlns:a16="http://schemas.microsoft.com/office/drawing/2014/main" id="{BA9F97DD-F22E-CE55-DF32-FD60B64F5CD6}"/>
              </a:ext>
            </a:extLst>
          </p:cNvPr>
          <p:cNvSpPr txBox="1"/>
          <p:nvPr/>
        </p:nvSpPr>
        <p:spPr>
          <a:xfrm>
            <a:off x="788830" y="1885279"/>
            <a:ext cx="7901699" cy="4524315"/>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accent1"/>
                </a:solidFill>
              </a:rPr>
              <a:t>Middle School enrollment is below capacity at all schools and is projected to continue to fall below building capacity over the next six years.</a:t>
            </a:r>
          </a:p>
          <a:p>
            <a:pPr marL="342900" indent="-342900">
              <a:buFont typeface="Arial" panose="020B0604020202020204" pitchFamily="34" charset="0"/>
              <a:buChar char="•"/>
            </a:pPr>
            <a:endParaRPr lang="en-US" sz="2400" dirty="0">
              <a:solidFill>
                <a:schemeClr val="accent1"/>
              </a:solidFill>
            </a:endParaRPr>
          </a:p>
          <a:p>
            <a:pPr marL="342900" indent="-342900">
              <a:buFont typeface="Arial" panose="020B0604020202020204" pitchFamily="34" charset="0"/>
              <a:buChar char="•"/>
            </a:pPr>
            <a:r>
              <a:rPr lang="en-US" sz="2400" dirty="0">
                <a:solidFill>
                  <a:schemeClr val="accent1"/>
                </a:solidFill>
              </a:rPr>
              <a:t>WHS utilization is above capacity and the school is  addressing this through the use of portable classrooms. Utilization is projected drop below capacity is six to seven years.</a:t>
            </a:r>
          </a:p>
          <a:p>
            <a:pPr marL="342900" indent="-342900">
              <a:buFont typeface="Arial" panose="020B0604020202020204" pitchFamily="34" charset="0"/>
              <a:buChar char="•"/>
            </a:pPr>
            <a:endParaRPr lang="en-US" sz="2400" dirty="0">
              <a:solidFill>
                <a:schemeClr val="accent1"/>
              </a:solidFill>
            </a:endParaRPr>
          </a:p>
          <a:p>
            <a:pPr marL="342900" indent="-342900">
              <a:buFont typeface="Arial" panose="020B0604020202020204" pitchFamily="34" charset="0"/>
              <a:buChar char="•"/>
            </a:pPr>
            <a:r>
              <a:rPr lang="en-US" sz="2400" dirty="0">
                <a:solidFill>
                  <a:schemeClr val="accent1"/>
                </a:solidFill>
              </a:rPr>
              <a:t>Westside High School utilization is below capacity portable classrooms considered part of the capacity calculation at this school.</a:t>
            </a:r>
          </a:p>
        </p:txBody>
      </p:sp>
    </p:spTree>
    <p:extLst>
      <p:ext uri="{BB962C8B-B14F-4D97-AF65-F5344CB8AC3E}">
        <p14:creationId xmlns:p14="http://schemas.microsoft.com/office/powerpoint/2010/main" val="26334504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28699" y="294538"/>
            <a:ext cx="7421963" cy="1033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p>
            <a:pPr algn="ctr" defTabSz="914400">
              <a:lnSpc>
                <a:spcPct val="90000"/>
              </a:lnSpc>
              <a:spcBef>
                <a:spcPct val="0"/>
              </a:spcBef>
              <a:spcAft>
                <a:spcPts val="600"/>
              </a:spcAft>
            </a:pPr>
            <a:r>
              <a:rPr lang="en-US" sz="3500" b="1" kern="1200" dirty="0">
                <a:solidFill>
                  <a:srgbClr val="FFFFFF"/>
                </a:solidFill>
                <a:latin typeface="+mj-lt"/>
                <a:ea typeface="+mj-ea"/>
                <a:cs typeface="+mj-cs"/>
              </a:rPr>
              <a:t>INITIAL FINDINGS</a:t>
            </a:r>
          </a:p>
          <a:p>
            <a:pPr algn="ctr" defTabSz="914400">
              <a:lnSpc>
                <a:spcPct val="90000"/>
              </a:lnSpc>
              <a:spcBef>
                <a:spcPct val="0"/>
              </a:spcBef>
              <a:spcAft>
                <a:spcPts val="600"/>
              </a:spcAft>
            </a:pPr>
            <a:r>
              <a:rPr lang="en-US" sz="3500" b="1" kern="1200" dirty="0">
                <a:solidFill>
                  <a:srgbClr val="FFFFFF"/>
                </a:solidFill>
                <a:latin typeface="+mj-lt"/>
                <a:ea typeface="+mj-ea"/>
                <a:cs typeface="+mj-cs"/>
              </a:rPr>
              <a:t>CAPACITY &amp; UTILIZATION</a:t>
            </a:r>
          </a:p>
        </p:txBody>
      </p:sp>
      <p:pic>
        <p:nvPicPr>
          <p:cNvPr id="10" name="Picture 9" descr="A picture containing text, sign&#10;&#10;Description automatically generated">
            <a:extLst>
              <a:ext uri="{FF2B5EF4-FFF2-40B4-BE49-F238E27FC236}">
                <a16:creationId xmlns:a16="http://schemas.microsoft.com/office/drawing/2014/main" id="{7FF28B3A-6615-4DBA-8C51-B282ABE62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88" y="6001554"/>
            <a:ext cx="1016525" cy="711567"/>
          </a:xfrm>
          <a:prstGeom prst="rect">
            <a:avLst/>
          </a:prstGeom>
        </p:spPr>
      </p:pic>
      <p:sp>
        <p:nvSpPr>
          <p:cNvPr id="3" name="TextBox 2">
            <a:extLst>
              <a:ext uri="{FF2B5EF4-FFF2-40B4-BE49-F238E27FC236}">
                <a16:creationId xmlns:a16="http://schemas.microsoft.com/office/drawing/2014/main" id="{BA9F97DD-F22E-CE55-DF32-FD60B64F5CD6}"/>
              </a:ext>
            </a:extLst>
          </p:cNvPr>
          <p:cNvSpPr txBox="1"/>
          <p:nvPr/>
        </p:nvSpPr>
        <p:spPr>
          <a:xfrm>
            <a:off x="788830" y="2090172"/>
            <a:ext cx="7901699"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accent1"/>
                </a:solidFill>
              </a:rPr>
              <a:t>Castle Rock Early Learning Center’s utilization is under their capacity and expected to remain so into the coming years.</a:t>
            </a:r>
          </a:p>
          <a:p>
            <a:pPr marL="342900" indent="-342900">
              <a:buFont typeface="Arial" panose="020B0604020202020204" pitchFamily="34" charset="0"/>
              <a:buChar char="•"/>
            </a:pPr>
            <a:endParaRPr lang="en-US" sz="2400" dirty="0">
              <a:solidFill>
                <a:schemeClr val="accent1"/>
              </a:solidFill>
            </a:endParaRPr>
          </a:p>
          <a:p>
            <a:pPr marL="342900" indent="-342900">
              <a:buFont typeface="Arial" panose="020B0604020202020204" pitchFamily="34" charset="0"/>
              <a:buChar char="•"/>
            </a:pPr>
            <a:r>
              <a:rPr lang="en-US" sz="2400" dirty="0">
                <a:solidFill>
                  <a:schemeClr val="accent1"/>
                </a:solidFill>
              </a:rPr>
              <a:t>Valley Academy’s utilization exceeds the building’s capacity. This is mitigated by the fact that not all students attend the school for the full day or at the same time. There is a waiting list for this school.</a:t>
            </a:r>
          </a:p>
          <a:p>
            <a:endParaRPr lang="en-US" sz="2400" dirty="0">
              <a:solidFill>
                <a:schemeClr val="accent1"/>
              </a:solidFill>
            </a:endParaRPr>
          </a:p>
        </p:txBody>
      </p:sp>
    </p:spTree>
    <p:extLst>
      <p:ext uri="{BB962C8B-B14F-4D97-AF65-F5344CB8AC3E}">
        <p14:creationId xmlns:p14="http://schemas.microsoft.com/office/powerpoint/2010/main" val="37029766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28699" y="294538"/>
            <a:ext cx="7421963" cy="1033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p>
            <a:pPr algn="ctr" defTabSz="914400">
              <a:lnSpc>
                <a:spcPct val="90000"/>
              </a:lnSpc>
              <a:spcBef>
                <a:spcPct val="0"/>
              </a:spcBef>
              <a:spcAft>
                <a:spcPts val="600"/>
              </a:spcAft>
            </a:pPr>
            <a:r>
              <a:rPr lang="en-US" sz="3500" b="1" kern="1200" dirty="0">
                <a:solidFill>
                  <a:srgbClr val="FFFFFF"/>
                </a:solidFill>
                <a:latin typeface="+mj-lt"/>
                <a:ea typeface="+mj-ea"/>
                <a:cs typeface="+mj-cs"/>
              </a:rPr>
              <a:t>INITIAL FINDINGS</a:t>
            </a:r>
          </a:p>
          <a:p>
            <a:pPr algn="ctr" defTabSz="914400">
              <a:lnSpc>
                <a:spcPct val="90000"/>
              </a:lnSpc>
              <a:spcBef>
                <a:spcPct val="0"/>
              </a:spcBef>
              <a:spcAft>
                <a:spcPts val="600"/>
              </a:spcAft>
            </a:pPr>
            <a:r>
              <a:rPr lang="en-US" sz="3500" b="1" kern="1200" dirty="0">
                <a:solidFill>
                  <a:srgbClr val="FFFFFF"/>
                </a:solidFill>
                <a:latin typeface="+mj-lt"/>
                <a:ea typeface="+mj-ea"/>
                <a:cs typeface="+mj-cs"/>
              </a:rPr>
              <a:t>PHYSICAL CONDITION</a:t>
            </a:r>
          </a:p>
        </p:txBody>
      </p:sp>
      <p:pic>
        <p:nvPicPr>
          <p:cNvPr id="10" name="Picture 9" descr="A picture containing text, sign&#10;&#10;Description automatically generated">
            <a:extLst>
              <a:ext uri="{FF2B5EF4-FFF2-40B4-BE49-F238E27FC236}">
                <a16:creationId xmlns:a16="http://schemas.microsoft.com/office/drawing/2014/main" id="{7FF28B3A-6615-4DBA-8C51-B282ABE62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88" y="6001554"/>
            <a:ext cx="1016525" cy="711567"/>
          </a:xfrm>
          <a:prstGeom prst="rect">
            <a:avLst/>
          </a:prstGeom>
        </p:spPr>
      </p:pic>
      <p:sp>
        <p:nvSpPr>
          <p:cNvPr id="4" name="TextBox 3">
            <a:extLst>
              <a:ext uri="{FF2B5EF4-FFF2-40B4-BE49-F238E27FC236}">
                <a16:creationId xmlns:a16="http://schemas.microsoft.com/office/drawing/2014/main" id="{1F3A102D-40BE-2DCF-D671-63C4902D9C75}"/>
              </a:ext>
            </a:extLst>
          </p:cNvPr>
          <p:cNvSpPr txBox="1"/>
          <p:nvPr/>
        </p:nvSpPr>
        <p:spPr>
          <a:xfrm>
            <a:off x="1028700" y="1891970"/>
            <a:ext cx="7421962" cy="4062651"/>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accent1"/>
                </a:solidFill>
              </a:rPr>
              <a:t>Two Elementary Schools scored Excellent, one scored Good and two scored Fair. Two schools, Lewis &amp; Clark and Mission View, were scored as Poor. All Elementary Schools are considered Priority 3 for the Clean Energy Audit.</a:t>
            </a:r>
          </a:p>
          <a:p>
            <a:pPr marL="342900" indent="-342900">
              <a:buFont typeface="Arial" panose="020B0604020202020204" pitchFamily="34" charset="0"/>
              <a:buChar char="•"/>
            </a:pPr>
            <a:endParaRPr lang="en-US" sz="2400" dirty="0">
              <a:solidFill>
                <a:schemeClr val="accent1"/>
              </a:solidFill>
            </a:endParaRPr>
          </a:p>
          <a:p>
            <a:pPr marL="342900" indent="-342900">
              <a:buFont typeface="Arial" panose="020B0604020202020204" pitchFamily="34" charset="0"/>
              <a:buChar char="•"/>
            </a:pPr>
            <a:r>
              <a:rPr lang="en-US" sz="2400" dirty="0">
                <a:solidFill>
                  <a:schemeClr val="accent1"/>
                </a:solidFill>
              </a:rPr>
              <a:t>Two Middle Schools scored Fair. The gym at Foothills was scored as Poor, while the main building was scored as Good. All Middle Schools are considered Priority 2 for the Clean Energy Audit.</a:t>
            </a:r>
          </a:p>
          <a:p>
            <a:endParaRPr lang="en-US" dirty="0"/>
          </a:p>
        </p:txBody>
      </p:sp>
    </p:spTree>
    <p:extLst>
      <p:ext uri="{BB962C8B-B14F-4D97-AF65-F5344CB8AC3E}">
        <p14:creationId xmlns:p14="http://schemas.microsoft.com/office/powerpoint/2010/main" val="1901761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28699" y="294538"/>
            <a:ext cx="7421963" cy="1033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defTabSz="914400">
              <a:lnSpc>
                <a:spcPct val="90000"/>
              </a:lnSpc>
              <a:spcBef>
                <a:spcPct val="0"/>
              </a:spcBef>
              <a:spcAft>
                <a:spcPts val="600"/>
              </a:spcAft>
            </a:pPr>
            <a:r>
              <a:rPr lang="en-US" sz="3500" b="1" dirty="0">
                <a:solidFill>
                  <a:srgbClr val="FFFFFF"/>
                </a:solidFill>
                <a:latin typeface="+mj-lt"/>
                <a:ea typeface="+mj-ea"/>
                <a:cs typeface="+mj-cs"/>
              </a:rPr>
              <a:t>COMMITTEE &amp; BACKGROUND</a:t>
            </a:r>
            <a:endParaRPr lang="en-US" sz="3500" b="1" kern="1200" dirty="0">
              <a:solidFill>
                <a:srgbClr val="FFFFFF"/>
              </a:solidFill>
              <a:latin typeface="+mj-lt"/>
              <a:ea typeface="+mj-ea"/>
              <a:cs typeface="+mj-cs"/>
            </a:endParaRPr>
          </a:p>
        </p:txBody>
      </p:sp>
      <p:pic>
        <p:nvPicPr>
          <p:cNvPr id="10" name="Picture 9" descr="A picture containing text, sign&#10;&#10;Description automatically generated">
            <a:extLst>
              <a:ext uri="{FF2B5EF4-FFF2-40B4-BE49-F238E27FC236}">
                <a16:creationId xmlns:a16="http://schemas.microsoft.com/office/drawing/2014/main" id="{7FF28B3A-6615-4DBA-8C51-B282ABE62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88" y="6001554"/>
            <a:ext cx="1016525" cy="711567"/>
          </a:xfrm>
          <a:prstGeom prst="rect">
            <a:avLst/>
          </a:prstGeom>
        </p:spPr>
      </p:pic>
      <p:pic>
        <p:nvPicPr>
          <p:cNvPr id="3074" name="Picture 2">
            <a:extLst>
              <a:ext uri="{FF2B5EF4-FFF2-40B4-BE49-F238E27FC236}">
                <a16:creationId xmlns:a16="http://schemas.microsoft.com/office/drawing/2014/main" id="{839D2553-6D1F-7270-C412-F6EAD76848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9413" y="1714735"/>
            <a:ext cx="7220197" cy="441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4680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28699" y="294538"/>
            <a:ext cx="7421963" cy="1033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p>
            <a:pPr algn="ctr" defTabSz="914400">
              <a:lnSpc>
                <a:spcPct val="90000"/>
              </a:lnSpc>
              <a:spcBef>
                <a:spcPct val="0"/>
              </a:spcBef>
              <a:spcAft>
                <a:spcPts val="600"/>
              </a:spcAft>
            </a:pPr>
            <a:r>
              <a:rPr lang="en-US" sz="3500" b="1" kern="1200" dirty="0">
                <a:solidFill>
                  <a:srgbClr val="FFFFFF"/>
                </a:solidFill>
                <a:latin typeface="+mj-lt"/>
                <a:ea typeface="+mj-ea"/>
                <a:cs typeface="+mj-cs"/>
              </a:rPr>
              <a:t>INITIAL FINDINGS</a:t>
            </a:r>
          </a:p>
          <a:p>
            <a:pPr algn="ctr" defTabSz="914400">
              <a:lnSpc>
                <a:spcPct val="90000"/>
              </a:lnSpc>
              <a:spcBef>
                <a:spcPct val="0"/>
              </a:spcBef>
              <a:spcAft>
                <a:spcPts val="600"/>
              </a:spcAft>
            </a:pPr>
            <a:r>
              <a:rPr lang="en-US" sz="3500" b="1" kern="1200" dirty="0">
                <a:solidFill>
                  <a:srgbClr val="FFFFFF"/>
                </a:solidFill>
                <a:latin typeface="+mj-lt"/>
                <a:ea typeface="+mj-ea"/>
                <a:cs typeface="+mj-cs"/>
              </a:rPr>
              <a:t>PHYSICAL CONDITION</a:t>
            </a:r>
          </a:p>
        </p:txBody>
      </p:sp>
      <p:pic>
        <p:nvPicPr>
          <p:cNvPr id="10" name="Picture 9" descr="A picture containing text, sign&#10;&#10;Description automatically generated">
            <a:extLst>
              <a:ext uri="{FF2B5EF4-FFF2-40B4-BE49-F238E27FC236}">
                <a16:creationId xmlns:a16="http://schemas.microsoft.com/office/drawing/2014/main" id="{7FF28B3A-6615-4DBA-8C51-B282ABE62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88" y="6001554"/>
            <a:ext cx="1016525" cy="711567"/>
          </a:xfrm>
          <a:prstGeom prst="rect">
            <a:avLst/>
          </a:prstGeom>
        </p:spPr>
      </p:pic>
      <p:sp>
        <p:nvSpPr>
          <p:cNvPr id="3" name="TextBox 2">
            <a:extLst>
              <a:ext uri="{FF2B5EF4-FFF2-40B4-BE49-F238E27FC236}">
                <a16:creationId xmlns:a16="http://schemas.microsoft.com/office/drawing/2014/main" id="{46253DC3-FC98-FC5B-FA09-0AA212484069}"/>
              </a:ext>
            </a:extLst>
          </p:cNvPr>
          <p:cNvSpPr txBox="1"/>
          <p:nvPr/>
        </p:nvSpPr>
        <p:spPr>
          <a:xfrm>
            <a:off x="1129413" y="1839879"/>
            <a:ext cx="7219930"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accent1"/>
                </a:solidFill>
              </a:rPr>
              <a:t>Wenatchee High School was scored as Poor and as a Priority 1 for the Clean Energy Audit. Westside High School’s main building was scored Excellent while the Fitness building was scored as Good. It is considered Priority 2 for the Clean Energy Audit</a:t>
            </a:r>
          </a:p>
          <a:p>
            <a:pPr marL="342900" indent="-342900">
              <a:buFont typeface="Arial" panose="020B0604020202020204" pitchFamily="34" charset="0"/>
              <a:buChar char="•"/>
            </a:pPr>
            <a:endParaRPr lang="en-US" sz="2400" dirty="0">
              <a:solidFill>
                <a:schemeClr val="accent1"/>
              </a:solidFill>
            </a:endParaRPr>
          </a:p>
          <a:p>
            <a:pPr marL="342900" indent="-342900">
              <a:buFont typeface="Arial" panose="020B0604020202020204" pitchFamily="34" charset="0"/>
              <a:buChar char="•"/>
            </a:pPr>
            <a:r>
              <a:rPr lang="en-US" sz="2400" dirty="0">
                <a:solidFill>
                  <a:schemeClr val="accent1"/>
                </a:solidFill>
              </a:rPr>
              <a:t>Castle Rock ELC was not evaluated, and is considered Priority 3 for the Clean Energy Audit.</a:t>
            </a:r>
          </a:p>
          <a:p>
            <a:pPr marL="342900" indent="-342900">
              <a:buFont typeface="Arial" panose="020B0604020202020204" pitchFamily="34" charset="0"/>
              <a:buChar char="•"/>
            </a:pPr>
            <a:endParaRPr lang="en-US" sz="2400" dirty="0">
              <a:solidFill>
                <a:schemeClr val="accent1"/>
              </a:solidFill>
            </a:endParaRPr>
          </a:p>
          <a:p>
            <a:pPr marL="342900" indent="-342900">
              <a:buFont typeface="Arial" panose="020B0604020202020204" pitchFamily="34" charset="0"/>
              <a:buChar char="•"/>
            </a:pPr>
            <a:r>
              <a:rPr lang="en-US" sz="2400" dirty="0">
                <a:solidFill>
                  <a:schemeClr val="accent1"/>
                </a:solidFill>
              </a:rPr>
              <a:t>Valley Academy was scored as Fair and is considered Priority 3 for the Clean Energy Audit.</a:t>
            </a:r>
          </a:p>
        </p:txBody>
      </p:sp>
    </p:spTree>
    <p:extLst>
      <p:ext uri="{BB962C8B-B14F-4D97-AF65-F5344CB8AC3E}">
        <p14:creationId xmlns:p14="http://schemas.microsoft.com/office/powerpoint/2010/main" val="25444747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28699" y="294538"/>
            <a:ext cx="7421963" cy="1033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p>
            <a:pPr algn="ctr" defTabSz="914400">
              <a:lnSpc>
                <a:spcPct val="90000"/>
              </a:lnSpc>
              <a:spcBef>
                <a:spcPct val="0"/>
              </a:spcBef>
              <a:spcAft>
                <a:spcPts val="600"/>
              </a:spcAft>
            </a:pPr>
            <a:r>
              <a:rPr lang="en-US" sz="3500" b="1" kern="1200" dirty="0">
                <a:solidFill>
                  <a:srgbClr val="FFFFFF"/>
                </a:solidFill>
                <a:latin typeface="+mj-lt"/>
                <a:ea typeface="+mj-ea"/>
                <a:cs typeface="+mj-cs"/>
              </a:rPr>
              <a:t>INITIAL FINDINGS</a:t>
            </a:r>
          </a:p>
          <a:p>
            <a:pPr algn="ctr" defTabSz="914400">
              <a:lnSpc>
                <a:spcPct val="90000"/>
              </a:lnSpc>
              <a:spcBef>
                <a:spcPct val="0"/>
              </a:spcBef>
              <a:spcAft>
                <a:spcPts val="600"/>
              </a:spcAft>
            </a:pPr>
            <a:r>
              <a:rPr lang="en-US" sz="3500" b="1" kern="1200" dirty="0">
                <a:solidFill>
                  <a:srgbClr val="FFFFFF"/>
                </a:solidFill>
                <a:latin typeface="+mj-lt"/>
                <a:ea typeface="+mj-ea"/>
                <a:cs typeface="+mj-cs"/>
              </a:rPr>
              <a:t>FUNCTIONAL ADEQUACY</a:t>
            </a:r>
          </a:p>
        </p:txBody>
      </p:sp>
      <p:pic>
        <p:nvPicPr>
          <p:cNvPr id="10" name="Picture 9" descr="A picture containing text, sign&#10;&#10;Description automatically generated">
            <a:extLst>
              <a:ext uri="{FF2B5EF4-FFF2-40B4-BE49-F238E27FC236}">
                <a16:creationId xmlns:a16="http://schemas.microsoft.com/office/drawing/2014/main" id="{7FF28B3A-6615-4DBA-8C51-B282ABE62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88" y="6001554"/>
            <a:ext cx="1016525" cy="711567"/>
          </a:xfrm>
          <a:prstGeom prst="rect">
            <a:avLst/>
          </a:prstGeom>
        </p:spPr>
      </p:pic>
      <p:sp>
        <p:nvSpPr>
          <p:cNvPr id="3" name="TextBox 2">
            <a:extLst>
              <a:ext uri="{FF2B5EF4-FFF2-40B4-BE49-F238E27FC236}">
                <a16:creationId xmlns:a16="http://schemas.microsoft.com/office/drawing/2014/main" id="{8C8C5B37-7D11-83A4-81DB-E8473A70263C}"/>
              </a:ext>
            </a:extLst>
          </p:cNvPr>
          <p:cNvSpPr txBox="1"/>
          <p:nvPr/>
        </p:nvSpPr>
        <p:spPr>
          <a:xfrm>
            <a:off x="1028699" y="1752599"/>
            <a:ext cx="7500257" cy="4524315"/>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accent1"/>
                </a:solidFill>
              </a:rPr>
              <a:t>All elementary schools were scored as Fair except for Lincoln which was scored as Good and Mission View which was scored as Poor.</a:t>
            </a:r>
          </a:p>
          <a:p>
            <a:pPr marL="342900" indent="-342900">
              <a:buFont typeface="Arial" panose="020B0604020202020204" pitchFamily="34" charset="0"/>
              <a:buChar char="•"/>
            </a:pPr>
            <a:endParaRPr lang="en-US" sz="2400" dirty="0">
              <a:solidFill>
                <a:schemeClr val="accent1"/>
              </a:solidFill>
            </a:endParaRPr>
          </a:p>
          <a:p>
            <a:pPr marL="342900" indent="-342900">
              <a:buFont typeface="Arial" panose="020B0604020202020204" pitchFamily="34" charset="0"/>
              <a:buChar char="•"/>
            </a:pPr>
            <a:r>
              <a:rPr lang="en-US" sz="2400" dirty="0">
                <a:solidFill>
                  <a:schemeClr val="accent1"/>
                </a:solidFill>
              </a:rPr>
              <a:t>Orchard Middle School was scored as Fair while the other two Middle Schools were scored as Good.</a:t>
            </a:r>
          </a:p>
          <a:p>
            <a:pPr marL="342900" indent="-342900">
              <a:buFont typeface="Arial" panose="020B0604020202020204" pitchFamily="34" charset="0"/>
              <a:buChar char="•"/>
            </a:pPr>
            <a:endParaRPr lang="en-US" sz="2400" dirty="0">
              <a:solidFill>
                <a:schemeClr val="accent1"/>
              </a:solidFill>
            </a:endParaRPr>
          </a:p>
          <a:p>
            <a:pPr marL="342900" indent="-342900">
              <a:buFont typeface="Arial" panose="020B0604020202020204" pitchFamily="34" charset="0"/>
              <a:buChar char="•"/>
            </a:pPr>
            <a:r>
              <a:rPr lang="en-US" sz="2400" dirty="0">
                <a:solidFill>
                  <a:schemeClr val="accent1"/>
                </a:solidFill>
              </a:rPr>
              <a:t>Wenatchee High School was scored as Fair, while Westside High School was scored as Poor. WSHS’s score was primarily due to programs being delivered in portable classrooms and classroom siting issues.</a:t>
            </a:r>
          </a:p>
          <a:p>
            <a:endParaRPr lang="en-US" sz="2400" dirty="0">
              <a:solidFill>
                <a:schemeClr val="accent1"/>
              </a:solidFill>
            </a:endParaRPr>
          </a:p>
        </p:txBody>
      </p:sp>
    </p:spTree>
    <p:extLst>
      <p:ext uri="{BB962C8B-B14F-4D97-AF65-F5344CB8AC3E}">
        <p14:creationId xmlns:p14="http://schemas.microsoft.com/office/powerpoint/2010/main" val="23075375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28699" y="294538"/>
            <a:ext cx="7421963" cy="1033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p>
            <a:pPr algn="ctr" defTabSz="914400">
              <a:lnSpc>
                <a:spcPct val="90000"/>
              </a:lnSpc>
              <a:spcBef>
                <a:spcPct val="0"/>
              </a:spcBef>
              <a:spcAft>
                <a:spcPts val="600"/>
              </a:spcAft>
            </a:pPr>
            <a:r>
              <a:rPr lang="en-US" sz="3500" b="1" kern="1200" dirty="0">
                <a:solidFill>
                  <a:srgbClr val="FFFFFF"/>
                </a:solidFill>
                <a:latin typeface="+mj-lt"/>
                <a:ea typeface="+mj-ea"/>
                <a:cs typeface="+mj-cs"/>
              </a:rPr>
              <a:t>INITIAL FINDINGS</a:t>
            </a:r>
          </a:p>
          <a:p>
            <a:pPr algn="ctr" defTabSz="914400">
              <a:lnSpc>
                <a:spcPct val="90000"/>
              </a:lnSpc>
              <a:spcBef>
                <a:spcPct val="0"/>
              </a:spcBef>
              <a:spcAft>
                <a:spcPts val="600"/>
              </a:spcAft>
            </a:pPr>
            <a:r>
              <a:rPr lang="en-US" sz="3500" b="1" kern="1200" dirty="0">
                <a:solidFill>
                  <a:srgbClr val="FFFFFF"/>
                </a:solidFill>
                <a:latin typeface="+mj-lt"/>
                <a:ea typeface="+mj-ea"/>
                <a:cs typeface="+mj-cs"/>
              </a:rPr>
              <a:t>FUNCTIONAL ADEQUACY</a:t>
            </a:r>
          </a:p>
        </p:txBody>
      </p:sp>
      <p:pic>
        <p:nvPicPr>
          <p:cNvPr id="10" name="Picture 9" descr="A picture containing text, sign&#10;&#10;Description automatically generated">
            <a:extLst>
              <a:ext uri="{FF2B5EF4-FFF2-40B4-BE49-F238E27FC236}">
                <a16:creationId xmlns:a16="http://schemas.microsoft.com/office/drawing/2014/main" id="{7FF28B3A-6615-4DBA-8C51-B282ABE62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88" y="6001554"/>
            <a:ext cx="1016525" cy="711567"/>
          </a:xfrm>
          <a:prstGeom prst="rect">
            <a:avLst/>
          </a:prstGeom>
        </p:spPr>
      </p:pic>
      <p:sp>
        <p:nvSpPr>
          <p:cNvPr id="3" name="TextBox 2">
            <a:extLst>
              <a:ext uri="{FF2B5EF4-FFF2-40B4-BE49-F238E27FC236}">
                <a16:creationId xmlns:a16="http://schemas.microsoft.com/office/drawing/2014/main" id="{8C8C5B37-7D11-83A4-81DB-E8473A70263C}"/>
              </a:ext>
            </a:extLst>
          </p:cNvPr>
          <p:cNvSpPr txBox="1"/>
          <p:nvPr/>
        </p:nvSpPr>
        <p:spPr>
          <a:xfrm>
            <a:off x="1028699" y="1752599"/>
            <a:ext cx="7500257"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accent1"/>
                </a:solidFill>
              </a:rPr>
              <a:t>Castle Rock ELC was scored as Good.</a:t>
            </a:r>
          </a:p>
          <a:p>
            <a:pPr marL="342900" indent="-342900">
              <a:buFont typeface="Arial" panose="020B0604020202020204" pitchFamily="34" charset="0"/>
              <a:buChar char="•"/>
            </a:pPr>
            <a:endParaRPr lang="en-US" sz="2400" dirty="0">
              <a:solidFill>
                <a:schemeClr val="accent1"/>
              </a:solidFill>
            </a:endParaRPr>
          </a:p>
          <a:p>
            <a:pPr marL="342900" indent="-342900">
              <a:buFont typeface="Arial" panose="020B0604020202020204" pitchFamily="34" charset="0"/>
              <a:buChar char="•"/>
            </a:pPr>
            <a:r>
              <a:rPr lang="en-US" sz="2400" dirty="0">
                <a:solidFill>
                  <a:schemeClr val="accent1"/>
                </a:solidFill>
              </a:rPr>
              <a:t>Valley Academy was scored as Poor due to a number of issues related to the school being in a converted space.</a:t>
            </a:r>
          </a:p>
        </p:txBody>
      </p:sp>
    </p:spTree>
    <p:extLst>
      <p:ext uri="{BB962C8B-B14F-4D97-AF65-F5344CB8AC3E}">
        <p14:creationId xmlns:p14="http://schemas.microsoft.com/office/powerpoint/2010/main" val="3333097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28699" y="294538"/>
            <a:ext cx="7421963" cy="1033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defTabSz="914400">
              <a:lnSpc>
                <a:spcPct val="90000"/>
              </a:lnSpc>
              <a:spcBef>
                <a:spcPct val="0"/>
              </a:spcBef>
              <a:spcAft>
                <a:spcPts val="600"/>
              </a:spcAft>
            </a:pPr>
            <a:r>
              <a:rPr lang="en-US" sz="3500" b="1" kern="1200" dirty="0">
                <a:solidFill>
                  <a:srgbClr val="FFFFFF"/>
                </a:solidFill>
                <a:latin typeface="+mj-lt"/>
                <a:ea typeface="+mj-ea"/>
                <a:cs typeface="+mj-cs"/>
              </a:rPr>
              <a:t>QUESTIONS - CLARI</a:t>
            </a:r>
            <a:r>
              <a:rPr lang="en-US" sz="3500" b="1" dirty="0">
                <a:solidFill>
                  <a:srgbClr val="FFFFFF"/>
                </a:solidFill>
                <a:latin typeface="+mj-lt"/>
                <a:ea typeface="+mj-ea"/>
                <a:cs typeface="+mj-cs"/>
              </a:rPr>
              <a:t>FICATIONS</a:t>
            </a:r>
            <a:endParaRPr lang="en-US" sz="3500" b="1" kern="1200" dirty="0">
              <a:solidFill>
                <a:srgbClr val="FFFFFF"/>
              </a:solidFill>
              <a:latin typeface="+mj-lt"/>
              <a:ea typeface="+mj-ea"/>
              <a:cs typeface="+mj-cs"/>
            </a:endParaRPr>
          </a:p>
        </p:txBody>
      </p:sp>
      <p:pic>
        <p:nvPicPr>
          <p:cNvPr id="10" name="Picture 9" descr="A picture containing text, sign&#10;&#10;Description automatically generated">
            <a:extLst>
              <a:ext uri="{FF2B5EF4-FFF2-40B4-BE49-F238E27FC236}">
                <a16:creationId xmlns:a16="http://schemas.microsoft.com/office/drawing/2014/main" id="{7FF28B3A-6615-4DBA-8C51-B282ABE62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88" y="6001554"/>
            <a:ext cx="1016525" cy="711567"/>
          </a:xfrm>
          <a:prstGeom prst="rect">
            <a:avLst/>
          </a:prstGeom>
        </p:spPr>
      </p:pic>
      <p:sp>
        <p:nvSpPr>
          <p:cNvPr id="11" name="Rectangle 10">
            <a:extLst>
              <a:ext uri="{FF2B5EF4-FFF2-40B4-BE49-F238E27FC236}">
                <a16:creationId xmlns:a16="http://schemas.microsoft.com/office/drawing/2014/main" id="{0A25C420-33DE-A818-A7A2-ED4A044AE148}"/>
              </a:ext>
            </a:extLst>
          </p:cNvPr>
          <p:cNvSpPr/>
          <p:nvPr/>
        </p:nvSpPr>
        <p:spPr>
          <a:xfrm>
            <a:off x="1129413" y="1885279"/>
            <a:ext cx="7457677" cy="4092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endParaRPr lang="en-US" sz="3000" dirty="0">
              <a:solidFill>
                <a:srgbClr val="0070C0"/>
              </a:solidFill>
            </a:endParaRPr>
          </a:p>
        </p:txBody>
      </p:sp>
      <p:pic>
        <p:nvPicPr>
          <p:cNvPr id="1026" name="Picture 2">
            <a:extLst>
              <a:ext uri="{FF2B5EF4-FFF2-40B4-BE49-F238E27FC236}">
                <a16:creationId xmlns:a16="http://schemas.microsoft.com/office/drawing/2014/main" id="{2A6046F5-F7AE-92F6-076D-DD1C15690C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9340" y="2196935"/>
            <a:ext cx="2747134" cy="2747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4906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28699" y="294538"/>
            <a:ext cx="7421963" cy="1033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defTabSz="914400">
              <a:lnSpc>
                <a:spcPct val="90000"/>
              </a:lnSpc>
              <a:spcBef>
                <a:spcPct val="0"/>
              </a:spcBef>
              <a:spcAft>
                <a:spcPts val="600"/>
              </a:spcAft>
            </a:pPr>
            <a:r>
              <a:rPr lang="en-US" sz="3500" b="1" kern="1200" dirty="0">
                <a:solidFill>
                  <a:srgbClr val="FFFFFF"/>
                </a:solidFill>
                <a:latin typeface="+mj-lt"/>
                <a:ea typeface="+mj-ea"/>
                <a:cs typeface="+mj-cs"/>
              </a:rPr>
              <a:t>DATA COLLECTION + NEXT MEETING</a:t>
            </a:r>
          </a:p>
        </p:txBody>
      </p:sp>
      <p:pic>
        <p:nvPicPr>
          <p:cNvPr id="10" name="Picture 9" descr="A picture containing text, sign&#10;&#10;Description automatically generated">
            <a:extLst>
              <a:ext uri="{FF2B5EF4-FFF2-40B4-BE49-F238E27FC236}">
                <a16:creationId xmlns:a16="http://schemas.microsoft.com/office/drawing/2014/main" id="{7FF28B3A-6615-4DBA-8C51-B282ABE62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88" y="6001554"/>
            <a:ext cx="1016525" cy="711567"/>
          </a:xfrm>
          <a:prstGeom prst="rect">
            <a:avLst/>
          </a:prstGeom>
        </p:spPr>
      </p:pic>
      <p:sp>
        <p:nvSpPr>
          <p:cNvPr id="11" name="Rectangle 10">
            <a:extLst>
              <a:ext uri="{FF2B5EF4-FFF2-40B4-BE49-F238E27FC236}">
                <a16:creationId xmlns:a16="http://schemas.microsoft.com/office/drawing/2014/main" id="{0A25C420-33DE-A818-A7A2-ED4A044AE148}"/>
              </a:ext>
            </a:extLst>
          </p:cNvPr>
          <p:cNvSpPr/>
          <p:nvPr/>
        </p:nvSpPr>
        <p:spPr>
          <a:xfrm>
            <a:off x="1129413" y="1885279"/>
            <a:ext cx="7457677" cy="4092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endParaRPr lang="en-US" sz="3000" dirty="0">
              <a:solidFill>
                <a:srgbClr val="0070C0"/>
              </a:solidFill>
            </a:endParaRPr>
          </a:p>
        </p:txBody>
      </p:sp>
      <p:sp>
        <p:nvSpPr>
          <p:cNvPr id="3" name="TextBox 2">
            <a:extLst>
              <a:ext uri="{FF2B5EF4-FFF2-40B4-BE49-F238E27FC236}">
                <a16:creationId xmlns:a16="http://schemas.microsoft.com/office/drawing/2014/main" id="{8F640F65-5367-B77D-0896-91EC63E8E955}"/>
              </a:ext>
            </a:extLst>
          </p:cNvPr>
          <p:cNvSpPr txBox="1"/>
          <p:nvPr/>
        </p:nvSpPr>
        <p:spPr>
          <a:xfrm>
            <a:off x="992984" y="1730354"/>
            <a:ext cx="7457678" cy="4154984"/>
          </a:xfrm>
          <a:prstGeom prst="rect">
            <a:avLst/>
          </a:prstGeom>
          <a:noFill/>
        </p:spPr>
        <p:txBody>
          <a:bodyPr wrap="square" rtlCol="0">
            <a:spAutoFit/>
          </a:bodyPr>
          <a:lstStyle/>
          <a:p>
            <a:r>
              <a:rPr lang="en-US" sz="2400" dirty="0">
                <a:solidFill>
                  <a:schemeClr val="accent1"/>
                </a:solidFill>
              </a:rPr>
              <a:t>Please take 10 minutes (max) and complete the short data collection</a:t>
            </a:r>
          </a:p>
          <a:p>
            <a:endParaRPr lang="en-US" sz="2400" dirty="0">
              <a:solidFill>
                <a:schemeClr val="accent1"/>
              </a:solidFill>
            </a:endParaRPr>
          </a:p>
          <a:p>
            <a:pPr marL="342900" indent="-342900">
              <a:buFont typeface="Arial" panose="020B0604020202020204" pitchFamily="34" charset="0"/>
              <a:buChar char="•"/>
            </a:pPr>
            <a:r>
              <a:rPr lang="en-US" sz="2400" dirty="0">
                <a:solidFill>
                  <a:schemeClr val="accent1"/>
                </a:solidFill>
              </a:rPr>
              <a:t>Please deposit near the door so all answers remain anonymous.</a:t>
            </a:r>
          </a:p>
          <a:p>
            <a:endParaRPr lang="en-US" sz="2400" dirty="0">
              <a:solidFill>
                <a:schemeClr val="accent1"/>
              </a:solidFill>
            </a:endParaRPr>
          </a:p>
          <a:p>
            <a:r>
              <a:rPr lang="en-US" sz="2400" dirty="0">
                <a:solidFill>
                  <a:schemeClr val="accent1"/>
                </a:solidFill>
              </a:rPr>
              <a:t>Summary responses will be presented back to the committee at our April meeting to use alongside the other data presented.</a:t>
            </a:r>
          </a:p>
          <a:p>
            <a:endParaRPr lang="en-US" sz="2400" dirty="0">
              <a:solidFill>
                <a:schemeClr val="accent1"/>
              </a:solidFill>
            </a:endParaRPr>
          </a:p>
          <a:p>
            <a:r>
              <a:rPr lang="en-US" sz="2400" b="1" dirty="0">
                <a:solidFill>
                  <a:schemeClr val="accent1"/>
                </a:solidFill>
              </a:rPr>
              <a:t>Next Meeting:     April 16th from 6:00pm - 7:30pm</a:t>
            </a:r>
          </a:p>
        </p:txBody>
      </p:sp>
    </p:spTree>
    <p:extLst>
      <p:ext uri="{BB962C8B-B14F-4D97-AF65-F5344CB8AC3E}">
        <p14:creationId xmlns:p14="http://schemas.microsoft.com/office/powerpoint/2010/main" val="2618446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28699" y="294538"/>
            <a:ext cx="7421963" cy="1033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defTabSz="914400">
              <a:lnSpc>
                <a:spcPct val="90000"/>
              </a:lnSpc>
              <a:spcBef>
                <a:spcPct val="0"/>
              </a:spcBef>
              <a:spcAft>
                <a:spcPts val="600"/>
              </a:spcAft>
            </a:pPr>
            <a:r>
              <a:rPr lang="en-US" sz="3500" b="1" dirty="0">
                <a:solidFill>
                  <a:srgbClr val="FFFFFF"/>
                </a:solidFill>
                <a:latin typeface="+mj-lt"/>
                <a:ea typeface="+mj-ea"/>
                <a:cs typeface="+mj-cs"/>
              </a:rPr>
              <a:t>COMMITTEE &amp; BACKGROUND</a:t>
            </a:r>
            <a:endParaRPr lang="en-US" sz="3500" b="1" kern="1200" dirty="0">
              <a:solidFill>
                <a:srgbClr val="FFFFFF"/>
              </a:solidFill>
              <a:latin typeface="+mj-lt"/>
              <a:ea typeface="+mj-ea"/>
              <a:cs typeface="+mj-cs"/>
            </a:endParaRPr>
          </a:p>
        </p:txBody>
      </p:sp>
      <p:pic>
        <p:nvPicPr>
          <p:cNvPr id="10" name="Picture 9" descr="A picture containing text, sign&#10;&#10;Description automatically generated">
            <a:extLst>
              <a:ext uri="{FF2B5EF4-FFF2-40B4-BE49-F238E27FC236}">
                <a16:creationId xmlns:a16="http://schemas.microsoft.com/office/drawing/2014/main" id="{7FF28B3A-6615-4DBA-8C51-B282ABE62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88" y="6001554"/>
            <a:ext cx="1016525" cy="711567"/>
          </a:xfrm>
          <a:prstGeom prst="rect">
            <a:avLst/>
          </a:prstGeom>
        </p:spPr>
      </p:pic>
      <p:pic>
        <p:nvPicPr>
          <p:cNvPr id="5122" name="Picture 2">
            <a:extLst>
              <a:ext uri="{FF2B5EF4-FFF2-40B4-BE49-F238E27FC236}">
                <a16:creationId xmlns:a16="http://schemas.microsoft.com/office/drawing/2014/main" id="{F540014C-93EF-D0C3-7E37-483DFE9A6F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0669" y="1622745"/>
            <a:ext cx="7148945" cy="4021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09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28699" y="294538"/>
            <a:ext cx="7421963" cy="1033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defTabSz="914400">
              <a:lnSpc>
                <a:spcPct val="90000"/>
              </a:lnSpc>
              <a:spcBef>
                <a:spcPct val="0"/>
              </a:spcBef>
              <a:spcAft>
                <a:spcPts val="600"/>
              </a:spcAft>
            </a:pPr>
            <a:r>
              <a:rPr lang="en-US" sz="3500" b="1" kern="1200" dirty="0">
                <a:solidFill>
                  <a:srgbClr val="FFFFFF"/>
                </a:solidFill>
                <a:latin typeface="+mj-lt"/>
                <a:ea typeface="+mj-ea"/>
                <a:cs typeface="+mj-cs"/>
              </a:rPr>
              <a:t>PURPOSE</a:t>
            </a:r>
          </a:p>
        </p:txBody>
      </p:sp>
      <p:pic>
        <p:nvPicPr>
          <p:cNvPr id="10" name="Picture 9" descr="A picture containing text, sign&#10;&#10;Description automatically generated">
            <a:extLst>
              <a:ext uri="{FF2B5EF4-FFF2-40B4-BE49-F238E27FC236}">
                <a16:creationId xmlns:a16="http://schemas.microsoft.com/office/drawing/2014/main" id="{7FF28B3A-6615-4DBA-8C51-B282ABE62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88" y="6001554"/>
            <a:ext cx="1016525" cy="711567"/>
          </a:xfrm>
          <a:prstGeom prst="rect">
            <a:avLst/>
          </a:prstGeom>
        </p:spPr>
      </p:pic>
      <p:sp>
        <p:nvSpPr>
          <p:cNvPr id="3" name="Rectangle 2">
            <a:extLst>
              <a:ext uri="{FF2B5EF4-FFF2-40B4-BE49-F238E27FC236}">
                <a16:creationId xmlns:a16="http://schemas.microsoft.com/office/drawing/2014/main" id="{3E5F9358-A561-8C13-E0FB-D1F88B5B551D}"/>
              </a:ext>
            </a:extLst>
          </p:cNvPr>
          <p:cNvSpPr/>
          <p:nvPr/>
        </p:nvSpPr>
        <p:spPr>
          <a:xfrm>
            <a:off x="499599" y="1824532"/>
            <a:ext cx="8106150" cy="4044184"/>
          </a:xfrm>
          <a:prstGeom prst="rect">
            <a:avLst/>
          </a:prstGeom>
        </p:spPr>
        <p:txBody>
          <a:bodyPr wrap="square">
            <a:spAutoFit/>
          </a:bodyPr>
          <a:lstStyle/>
          <a:p>
            <a:pPr marL="228600" defTabSz="914400">
              <a:lnSpc>
                <a:spcPct val="90000"/>
              </a:lnSpc>
              <a:spcAft>
                <a:spcPts val="600"/>
              </a:spcAft>
            </a:pPr>
            <a:r>
              <a:rPr lang="en-US" sz="2800" dirty="0">
                <a:solidFill>
                  <a:schemeClr val="accent1">
                    <a:lumMod val="75000"/>
                  </a:schemeClr>
                </a:solidFill>
              </a:rPr>
              <a:t>Bring together a community-representative committee to review data and information:</a:t>
            </a:r>
          </a:p>
          <a:p>
            <a:pPr marL="228600" defTabSz="914400">
              <a:lnSpc>
                <a:spcPct val="90000"/>
              </a:lnSpc>
              <a:spcAft>
                <a:spcPts val="600"/>
              </a:spcAft>
            </a:pPr>
            <a:endParaRPr lang="en-US" sz="2800" dirty="0">
              <a:solidFill>
                <a:schemeClr val="accent1">
                  <a:lumMod val="75000"/>
                </a:schemeClr>
              </a:solidFill>
            </a:endParaRPr>
          </a:p>
          <a:p>
            <a:pPr marL="228600" defTabSz="914400">
              <a:lnSpc>
                <a:spcPct val="90000"/>
              </a:lnSpc>
              <a:spcAft>
                <a:spcPts val="600"/>
              </a:spcAft>
            </a:pPr>
            <a:endParaRPr lang="en-US" sz="2800" dirty="0">
              <a:solidFill>
                <a:schemeClr val="accent1">
                  <a:lumMod val="75000"/>
                </a:schemeClr>
              </a:solidFill>
            </a:endParaRPr>
          </a:p>
          <a:p>
            <a:pPr marL="228600" defTabSz="914400">
              <a:lnSpc>
                <a:spcPct val="90000"/>
              </a:lnSpc>
              <a:spcAft>
                <a:spcPts val="600"/>
              </a:spcAft>
            </a:pPr>
            <a:endParaRPr lang="en-US" sz="2800" dirty="0">
              <a:solidFill>
                <a:schemeClr val="accent1">
                  <a:lumMod val="75000"/>
                </a:schemeClr>
              </a:solidFill>
            </a:endParaRPr>
          </a:p>
          <a:p>
            <a:pPr marL="228600" defTabSz="914400">
              <a:lnSpc>
                <a:spcPct val="90000"/>
              </a:lnSpc>
              <a:spcAft>
                <a:spcPts val="600"/>
              </a:spcAft>
            </a:pPr>
            <a:endParaRPr lang="en-US" sz="2800" dirty="0">
              <a:solidFill>
                <a:schemeClr val="accent1">
                  <a:lumMod val="75000"/>
                </a:schemeClr>
              </a:solidFill>
            </a:endParaRPr>
          </a:p>
          <a:p>
            <a:pPr marL="228600" defTabSz="914400">
              <a:lnSpc>
                <a:spcPct val="90000"/>
              </a:lnSpc>
              <a:spcAft>
                <a:spcPts val="600"/>
              </a:spcAft>
            </a:pPr>
            <a:endParaRPr lang="en-US" sz="2800" dirty="0">
              <a:solidFill>
                <a:schemeClr val="accent1">
                  <a:lumMod val="75000"/>
                </a:schemeClr>
              </a:solidFill>
            </a:endParaRPr>
          </a:p>
          <a:p>
            <a:pPr marL="228600" defTabSz="914400">
              <a:lnSpc>
                <a:spcPct val="90000"/>
              </a:lnSpc>
              <a:spcAft>
                <a:spcPts val="600"/>
              </a:spcAft>
            </a:pPr>
            <a:r>
              <a:rPr lang="en-US" sz="2800" dirty="0">
                <a:solidFill>
                  <a:schemeClr val="accent1">
                    <a:lumMod val="75000"/>
                  </a:schemeClr>
                </a:solidFill>
              </a:rPr>
              <a:t>Define facility needs, as determined by data and program, and prioritize solutions</a:t>
            </a:r>
          </a:p>
        </p:txBody>
      </p:sp>
      <p:graphicFrame>
        <p:nvGraphicFramePr>
          <p:cNvPr id="4" name="Table 3">
            <a:extLst>
              <a:ext uri="{FF2B5EF4-FFF2-40B4-BE49-F238E27FC236}">
                <a16:creationId xmlns:a16="http://schemas.microsoft.com/office/drawing/2014/main" id="{C4E8FA77-7E3C-E80A-D165-2E380FAA2415}"/>
              </a:ext>
            </a:extLst>
          </p:cNvPr>
          <p:cNvGraphicFramePr>
            <a:graphicFrameLocks noGrp="1"/>
          </p:cNvGraphicFramePr>
          <p:nvPr>
            <p:extLst>
              <p:ext uri="{D42A27DB-BD31-4B8C-83A1-F6EECF244321}">
                <p14:modId xmlns:p14="http://schemas.microsoft.com/office/powerpoint/2010/main" val="2816618939"/>
              </p:ext>
            </p:extLst>
          </p:nvPr>
        </p:nvGraphicFramePr>
        <p:xfrm>
          <a:off x="1335562" y="2945442"/>
          <a:ext cx="7521808" cy="1554480"/>
        </p:xfrm>
        <a:graphic>
          <a:graphicData uri="http://schemas.openxmlformats.org/drawingml/2006/table">
            <a:tbl>
              <a:tblPr firstRow="1" bandRow="1">
                <a:tableStyleId>{5940675A-B579-460E-94D1-54222C63F5DA}</a:tableStyleId>
              </a:tblPr>
              <a:tblGrid>
                <a:gridCol w="3853000">
                  <a:extLst>
                    <a:ext uri="{9D8B030D-6E8A-4147-A177-3AD203B41FA5}">
                      <a16:colId xmlns:a16="http://schemas.microsoft.com/office/drawing/2014/main" val="1204712174"/>
                    </a:ext>
                  </a:extLst>
                </a:gridCol>
                <a:gridCol w="3668808">
                  <a:extLst>
                    <a:ext uri="{9D8B030D-6E8A-4147-A177-3AD203B41FA5}">
                      <a16:colId xmlns:a16="http://schemas.microsoft.com/office/drawing/2014/main" val="191362032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accent1">
                              <a:lumMod val="75000"/>
                            </a:schemeClr>
                          </a:solidFill>
                        </a:rPr>
                        <a:t>enrollment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accent1">
                              <a:lumMod val="75000"/>
                            </a:schemeClr>
                          </a:solidFill>
                        </a:rPr>
                        <a:t>physical condition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036767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accent1">
                              <a:lumMod val="75000"/>
                            </a:schemeClr>
                          </a:solidFill>
                        </a:rPr>
                        <a:t>capacity &amp; utilization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accent1">
                              <a:lumMod val="75000"/>
                            </a:schemeClr>
                          </a:solidFill>
                        </a:rPr>
                        <a:t>functional adequacy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90995467"/>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accent1">
                              <a:lumMod val="75000"/>
                            </a:schemeClr>
                          </a:solidFill>
                        </a:rPr>
                        <a:t>educational program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800" dirty="0">
                        <a:solidFill>
                          <a:schemeClr val="accent1">
                            <a:lumMod val="75000"/>
                          </a:schemeClr>
                        </a:solidFill>
                      </a:endParaRPr>
                    </a:p>
                  </a:txBody>
                  <a:tcPr/>
                </a:tc>
                <a:extLst>
                  <a:ext uri="{0D108BD9-81ED-4DB2-BD59-A6C34878D82A}">
                    <a16:rowId xmlns:a16="http://schemas.microsoft.com/office/drawing/2014/main" val="3791777334"/>
                  </a:ext>
                </a:extLst>
              </a:tr>
            </a:tbl>
          </a:graphicData>
        </a:graphic>
      </p:graphicFrame>
      <p:pic>
        <p:nvPicPr>
          <p:cNvPr id="6" name="Graphic 5" descr="Downward trend graph with solid fill">
            <a:extLst>
              <a:ext uri="{FF2B5EF4-FFF2-40B4-BE49-F238E27FC236}">
                <a16:creationId xmlns:a16="http://schemas.microsoft.com/office/drawing/2014/main" id="{1A0D95B6-9C69-9985-CCF6-C305736E340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1439" y="2881431"/>
            <a:ext cx="540847" cy="540847"/>
          </a:xfrm>
          <a:prstGeom prst="rect">
            <a:avLst/>
          </a:prstGeom>
        </p:spPr>
      </p:pic>
      <p:pic>
        <p:nvPicPr>
          <p:cNvPr id="8" name="Graphic 7" descr="Bar chart with solid fill">
            <a:extLst>
              <a:ext uri="{FF2B5EF4-FFF2-40B4-BE49-F238E27FC236}">
                <a16:creationId xmlns:a16="http://schemas.microsoft.com/office/drawing/2014/main" id="{5005FC33-FCF1-00FA-E29B-AAB76DCEFE9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94715" y="3431460"/>
            <a:ext cx="540847" cy="540847"/>
          </a:xfrm>
          <a:prstGeom prst="rect">
            <a:avLst/>
          </a:prstGeom>
        </p:spPr>
      </p:pic>
      <p:pic>
        <p:nvPicPr>
          <p:cNvPr id="11" name="Graphic 10" descr="Classroom with solid fill">
            <a:extLst>
              <a:ext uri="{FF2B5EF4-FFF2-40B4-BE49-F238E27FC236}">
                <a16:creationId xmlns:a16="http://schemas.microsoft.com/office/drawing/2014/main" id="{5151CCE3-33C2-E0A7-F39C-6DA336AB0CA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11439" y="3990670"/>
            <a:ext cx="533004" cy="533004"/>
          </a:xfrm>
          <a:prstGeom prst="rect">
            <a:avLst/>
          </a:prstGeom>
        </p:spPr>
      </p:pic>
      <p:pic>
        <p:nvPicPr>
          <p:cNvPr id="13" name="Graphic 12" descr="Schoolhouse with solid fill">
            <a:extLst>
              <a:ext uri="{FF2B5EF4-FFF2-40B4-BE49-F238E27FC236}">
                <a16:creationId xmlns:a16="http://schemas.microsoft.com/office/drawing/2014/main" id="{891CD334-66A6-9D03-231C-3F19265C2BD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08612" y="2821952"/>
            <a:ext cx="663475" cy="663475"/>
          </a:xfrm>
          <a:prstGeom prst="rect">
            <a:avLst/>
          </a:prstGeom>
        </p:spPr>
      </p:pic>
      <p:pic>
        <p:nvPicPr>
          <p:cNvPr id="15" name="Graphic 14" descr="Blueprint with solid fill">
            <a:extLst>
              <a:ext uri="{FF2B5EF4-FFF2-40B4-BE49-F238E27FC236}">
                <a16:creationId xmlns:a16="http://schemas.microsoft.com/office/drawing/2014/main" id="{7009E04B-6A8A-3F2C-85BE-A9B20C26B57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672361" y="3441125"/>
            <a:ext cx="563114" cy="563114"/>
          </a:xfrm>
          <a:prstGeom prst="rect">
            <a:avLst/>
          </a:prstGeom>
        </p:spPr>
      </p:pic>
    </p:spTree>
    <p:extLst>
      <p:ext uri="{BB962C8B-B14F-4D97-AF65-F5344CB8AC3E}">
        <p14:creationId xmlns:p14="http://schemas.microsoft.com/office/powerpoint/2010/main" val="119413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28699" y="294538"/>
            <a:ext cx="7421963" cy="1033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defTabSz="914400">
              <a:lnSpc>
                <a:spcPct val="90000"/>
              </a:lnSpc>
              <a:spcBef>
                <a:spcPct val="0"/>
              </a:spcBef>
              <a:spcAft>
                <a:spcPts val="600"/>
              </a:spcAft>
            </a:pPr>
            <a:r>
              <a:rPr lang="en-US" sz="3500" b="1" dirty="0">
                <a:solidFill>
                  <a:srgbClr val="FFFFFF"/>
                </a:solidFill>
                <a:latin typeface="+mj-lt"/>
                <a:ea typeface="+mj-ea"/>
                <a:cs typeface="+mj-cs"/>
              </a:rPr>
              <a:t>OUTCOME</a:t>
            </a:r>
            <a:endParaRPr lang="en-US" sz="3500" b="1" kern="1200" dirty="0">
              <a:solidFill>
                <a:srgbClr val="FFFFFF"/>
              </a:solidFill>
              <a:latin typeface="+mj-lt"/>
              <a:ea typeface="+mj-ea"/>
              <a:cs typeface="+mj-cs"/>
            </a:endParaRPr>
          </a:p>
        </p:txBody>
      </p:sp>
      <p:pic>
        <p:nvPicPr>
          <p:cNvPr id="10" name="Picture 9" descr="A picture containing text, sign&#10;&#10;Description automatically generated">
            <a:extLst>
              <a:ext uri="{FF2B5EF4-FFF2-40B4-BE49-F238E27FC236}">
                <a16:creationId xmlns:a16="http://schemas.microsoft.com/office/drawing/2014/main" id="{7FF28B3A-6615-4DBA-8C51-B282ABE62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88" y="6001554"/>
            <a:ext cx="1016525" cy="711567"/>
          </a:xfrm>
          <a:prstGeom prst="rect">
            <a:avLst/>
          </a:prstGeom>
        </p:spPr>
      </p:pic>
      <p:sp>
        <p:nvSpPr>
          <p:cNvPr id="3" name="Rectangle 2">
            <a:extLst>
              <a:ext uri="{FF2B5EF4-FFF2-40B4-BE49-F238E27FC236}">
                <a16:creationId xmlns:a16="http://schemas.microsoft.com/office/drawing/2014/main" id="{3E5F9358-A561-8C13-E0FB-D1F88B5B551D}"/>
              </a:ext>
            </a:extLst>
          </p:cNvPr>
          <p:cNvSpPr/>
          <p:nvPr/>
        </p:nvSpPr>
        <p:spPr>
          <a:xfrm>
            <a:off x="344512" y="2229654"/>
            <a:ext cx="8106150" cy="507831"/>
          </a:xfrm>
          <a:prstGeom prst="rect">
            <a:avLst/>
          </a:prstGeom>
        </p:spPr>
        <p:txBody>
          <a:bodyPr wrap="square">
            <a:spAutoFit/>
          </a:bodyPr>
          <a:lstStyle/>
          <a:p>
            <a:pPr marL="228600" defTabSz="914400">
              <a:lnSpc>
                <a:spcPct val="90000"/>
              </a:lnSpc>
              <a:spcAft>
                <a:spcPts val="600"/>
              </a:spcAft>
            </a:pPr>
            <a:r>
              <a:rPr lang="en-US" sz="3000" dirty="0">
                <a:solidFill>
                  <a:schemeClr val="accent1">
                    <a:lumMod val="75000"/>
                  </a:schemeClr>
                </a:solidFill>
              </a:rPr>
              <a:t>A Long-Range Facility Plan </a:t>
            </a:r>
          </a:p>
        </p:txBody>
      </p:sp>
      <p:sp>
        <p:nvSpPr>
          <p:cNvPr id="5" name="TextBox 4">
            <a:extLst>
              <a:ext uri="{FF2B5EF4-FFF2-40B4-BE49-F238E27FC236}">
                <a16:creationId xmlns:a16="http://schemas.microsoft.com/office/drawing/2014/main" id="{C10C28B6-1AAA-8764-F67D-53E3353A600C}"/>
              </a:ext>
            </a:extLst>
          </p:cNvPr>
          <p:cNvSpPr txBox="1"/>
          <p:nvPr/>
        </p:nvSpPr>
        <p:spPr>
          <a:xfrm>
            <a:off x="1676402" y="3040356"/>
            <a:ext cx="6126556" cy="1015663"/>
          </a:xfrm>
          <a:prstGeom prst="rect">
            <a:avLst/>
          </a:prstGeom>
          <a:noFill/>
        </p:spPr>
        <p:txBody>
          <a:bodyPr wrap="square" rtlCol="0">
            <a:spAutoFit/>
          </a:bodyPr>
          <a:lstStyle/>
          <a:p>
            <a:r>
              <a:rPr kumimoji="0" lang="en-US" sz="30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grounded in data and educational programming</a:t>
            </a:r>
            <a:endParaRPr lang="en-US" dirty="0"/>
          </a:p>
        </p:txBody>
      </p:sp>
      <p:sp>
        <p:nvSpPr>
          <p:cNvPr id="6" name="TextBox 5">
            <a:extLst>
              <a:ext uri="{FF2B5EF4-FFF2-40B4-BE49-F238E27FC236}">
                <a16:creationId xmlns:a16="http://schemas.microsoft.com/office/drawing/2014/main" id="{2E262C06-628E-A000-52CE-85FBC4FE89A9}"/>
              </a:ext>
            </a:extLst>
          </p:cNvPr>
          <p:cNvSpPr txBox="1"/>
          <p:nvPr/>
        </p:nvSpPr>
        <p:spPr>
          <a:xfrm>
            <a:off x="2497872" y="4358890"/>
            <a:ext cx="6472888" cy="1015663"/>
          </a:xfrm>
          <a:prstGeom prst="rect">
            <a:avLst/>
          </a:prstGeom>
          <a:noFill/>
        </p:spPr>
        <p:txBody>
          <a:bodyPr wrap="square" rtlCol="0">
            <a:spAutoFit/>
          </a:bodyPr>
          <a:lstStyle/>
          <a:p>
            <a:r>
              <a:rPr kumimoji="0" lang="en-US" sz="30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meeting the needs of the students and families in the Wenatchee community.</a:t>
            </a:r>
            <a:endParaRPr lang="en-US" dirty="0"/>
          </a:p>
        </p:txBody>
      </p:sp>
    </p:spTree>
    <p:extLst>
      <p:ext uri="{BB962C8B-B14F-4D97-AF65-F5344CB8AC3E}">
        <p14:creationId xmlns:p14="http://schemas.microsoft.com/office/powerpoint/2010/main" val="3007217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28699" y="294538"/>
            <a:ext cx="7421963" cy="1033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defTabSz="914400">
              <a:lnSpc>
                <a:spcPct val="90000"/>
              </a:lnSpc>
              <a:spcBef>
                <a:spcPct val="0"/>
              </a:spcBef>
              <a:spcAft>
                <a:spcPts val="600"/>
              </a:spcAft>
            </a:pPr>
            <a:r>
              <a:rPr lang="en-US" sz="3500" b="1" dirty="0">
                <a:solidFill>
                  <a:srgbClr val="FFFFFF"/>
                </a:solidFill>
                <a:latin typeface="+mj-lt"/>
                <a:ea typeface="+mj-ea"/>
                <a:cs typeface="+mj-cs"/>
              </a:rPr>
              <a:t>SUMMARY OF WHY WE ARE HERE</a:t>
            </a:r>
            <a:endParaRPr lang="en-US" sz="3500" b="1" kern="1200" dirty="0">
              <a:solidFill>
                <a:srgbClr val="FFFFFF"/>
              </a:solidFill>
              <a:latin typeface="+mj-lt"/>
              <a:ea typeface="+mj-ea"/>
              <a:cs typeface="+mj-cs"/>
            </a:endParaRPr>
          </a:p>
        </p:txBody>
      </p:sp>
      <p:pic>
        <p:nvPicPr>
          <p:cNvPr id="10" name="Picture 9" descr="A picture containing text, sign&#10;&#10;Description automatically generated">
            <a:extLst>
              <a:ext uri="{FF2B5EF4-FFF2-40B4-BE49-F238E27FC236}">
                <a16:creationId xmlns:a16="http://schemas.microsoft.com/office/drawing/2014/main" id="{7FF28B3A-6615-4DBA-8C51-B282ABE62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88" y="6001554"/>
            <a:ext cx="1016525" cy="711567"/>
          </a:xfrm>
          <a:prstGeom prst="rect">
            <a:avLst/>
          </a:prstGeom>
        </p:spPr>
      </p:pic>
      <p:sp>
        <p:nvSpPr>
          <p:cNvPr id="28" name="Rectangle 27">
            <a:extLst>
              <a:ext uri="{FF2B5EF4-FFF2-40B4-BE49-F238E27FC236}">
                <a16:creationId xmlns:a16="http://schemas.microsoft.com/office/drawing/2014/main" id="{25789D65-2A62-E966-F151-17ED8E57E83D}"/>
              </a:ext>
            </a:extLst>
          </p:cNvPr>
          <p:cNvSpPr/>
          <p:nvPr/>
        </p:nvSpPr>
        <p:spPr>
          <a:xfrm>
            <a:off x="1028699" y="1622745"/>
            <a:ext cx="7457677" cy="48813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sz="2400" b="1" dirty="0">
                <a:solidFill>
                  <a:srgbClr val="0070C0"/>
                </a:solidFill>
              </a:rPr>
              <a:t>Develop and agree on the core elements of a Long-Range Facilities Plan</a:t>
            </a:r>
            <a:endParaRPr lang="en-US" sz="2200" dirty="0">
              <a:solidFill>
                <a:srgbClr val="0070C0"/>
              </a:solidFill>
            </a:endParaRPr>
          </a:p>
          <a:p>
            <a:pPr marL="914400" lvl="1" indent="-457200">
              <a:buFont typeface="Arial" panose="020B0604020202020204" pitchFamily="34" charset="0"/>
              <a:buChar char="•"/>
            </a:pPr>
            <a:r>
              <a:rPr lang="en-US" sz="2400" dirty="0">
                <a:solidFill>
                  <a:schemeClr val="accent1">
                    <a:lumMod val="75000"/>
                  </a:schemeClr>
                </a:solidFill>
              </a:rPr>
              <a:t>Driven by the District’s Educational Programming needs and the focus on student success</a:t>
            </a:r>
          </a:p>
          <a:p>
            <a:pPr marL="914400" lvl="1" indent="-457200">
              <a:buFont typeface="Arial" panose="020B0604020202020204" pitchFamily="34" charset="0"/>
              <a:buChar char="•"/>
            </a:pPr>
            <a:endParaRPr lang="en-US" sz="2400" dirty="0">
              <a:solidFill>
                <a:schemeClr val="accent1">
                  <a:lumMod val="75000"/>
                </a:schemeClr>
              </a:solidFill>
            </a:endParaRPr>
          </a:p>
          <a:p>
            <a:pPr marL="914400" lvl="1" indent="-457200">
              <a:buFont typeface="Arial" panose="020B0604020202020204" pitchFamily="34" charset="0"/>
              <a:buChar char="•"/>
            </a:pPr>
            <a:r>
              <a:rPr lang="en-US" sz="2400" dirty="0">
                <a:solidFill>
                  <a:schemeClr val="accent1">
                    <a:lumMod val="75000"/>
                  </a:schemeClr>
                </a:solidFill>
              </a:rPr>
              <a:t>Supported by Data and a shared understanding of that Data</a:t>
            </a:r>
          </a:p>
          <a:p>
            <a:pPr marL="914400" lvl="1" indent="-457200">
              <a:buFont typeface="Arial" panose="020B0604020202020204" pitchFamily="34" charset="0"/>
              <a:buChar char="•"/>
            </a:pPr>
            <a:endParaRPr lang="en-US" sz="2400" dirty="0">
              <a:solidFill>
                <a:schemeClr val="accent1">
                  <a:lumMod val="75000"/>
                </a:schemeClr>
              </a:solidFill>
            </a:endParaRPr>
          </a:p>
          <a:p>
            <a:pPr marL="914400" lvl="1" indent="-457200">
              <a:buFont typeface="Arial" panose="020B0604020202020204" pitchFamily="34" charset="0"/>
              <a:buChar char="•"/>
            </a:pPr>
            <a:r>
              <a:rPr lang="en-US" sz="2400" dirty="0">
                <a:solidFill>
                  <a:schemeClr val="accent1">
                    <a:lumMod val="75000"/>
                  </a:schemeClr>
                </a:solidFill>
              </a:rPr>
              <a:t>Incorporates existing facilities needs into overall plan</a:t>
            </a:r>
          </a:p>
          <a:p>
            <a:pPr lvl="1"/>
            <a:endParaRPr lang="en-US" sz="2400" dirty="0">
              <a:solidFill>
                <a:schemeClr val="accent1">
                  <a:lumMod val="75000"/>
                </a:schemeClr>
              </a:solidFill>
            </a:endParaRPr>
          </a:p>
          <a:p>
            <a:pPr marL="914400" lvl="1" indent="-457200">
              <a:buFont typeface="Arial" panose="020B0604020202020204" pitchFamily="34" charset="0"/>
              <a:buChar char="•"/>
            </a:pPr>
            <a:r>
              <a:rPr lang="en-US" sz="2400" dirty="0">
                <a:solidFill>
                  <a:schemeClr val="accent1">
                    <a:lumMod val="75000"/>
                  </a:schemeClr>
                </a:solidFill>
              </a:rPr>
              <a:t>Prioritizes projects defined within the Long-Range Facility Plan</a:t>
            </a:r>
          </a:p>
          <a:p>
            <a:pPr marL="457200" indent="-457200">
              <a:buFont typeface="Arial" panose="020B0604020202020204" pitchFamily="34" charset="0"/>
              <a:buChar char="•"/>
            </a:pPr>
            <a:endParaRPr lang="en-US" sz="3200" dirty="0">
              <a:solidFill>
                <a:srgbClr val="0070C0"/>
              </a:solidFill>
            </a:endParaRPr>
          </a:p>
        </p:txBody>
      </p:sp>
    </p:spTree>
    <p:extLst>
      <p:ext uri="{BB962C8B-B14F-4D97-AF65-F5344CB8AC3E}">
        <p14:creationId xmlns:p14="http://schemas.microsoft.com/office/powerpoint/2010/main" val="34207517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8497</TotalTime>
  <Words>2786</Words>
  <Application>Microsoft Macintosh PowerPoint</Application>
  <PresentationFormat>On-screen Show (4:3)</PresentationFormat>
  <Paragraphs>924</Paragraphs>
  <Slides>54</Slides>
  <Notes>53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Calibri Light</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Nichols</dc:creator>
  <cp:lastModifiedBy>Diana Haglund</cp:lastModifiedBy>
  <cp:revision>205</cp:revision>
  <cp:lastPrinted>2022-12-13T05:20:31Z</cp:lastPrinted>
  <dcterms:created xsi:type="dcterms:W3CDTF">2016-04-30T15:34:23Z</dcterms:created>
  <dcterms:modified xsi:type="dcterms:W3CDTF">2024-03-28T01:44:04Z</dcterms:modified>
</cp:coreProperties>
</file>